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84" r:id="rId3"/>
    <p:sldId id="264" r:id="rId4"/>
    <p:sldId id="285" r:id="rId5"/>
    <p:sldId id="286" r:id="rId6"/>
    <p:sldId id="287" r:id="rId7"/>
    <p:sldId id="256" r:id="rId8"/>
    <p:sldId id="257" r:id="rId9"/>
    <p:sldId id="258" r:id="rId10"/>
    <p:sldId id="259" r:id="rId11"/>
    <p:sldId id="260" r:id="rId12"/>
    <p:sldId id="261" r:id="rId13"/>
    <p:sldId id="262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72" d="100"/>
          <a:sy n="72" d="100"/>
        </p:scale>
        <p:origin x="65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AAA8F-A661-48B6-82F4-746D76D2E8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DA3102-D8F8-49DB-8199-66E965DC4C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6F6EAB-A451-48D7-A44D-06D0EFFB4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A0C6F-B54E-4AA4-BBC3-237D20680931}" type="datetimeFigureOut">
              <a:rPr lang="en-GB" smtClean="0"/>
              <a:t>04/10/2020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C97C42-FF79-46A3-B674-AEB701058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3EB34A-1DA8-475F-A512-3B915C0A1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41FFB-6E3D-4981-9C46-A69DAF43B4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8360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66EB4-5859-4D79-805A-E18509E81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E31609-1C27-41E0-91A2-342C31B1A1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DAA675-511A-45E4-B98F-65E152923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A0C6F-B54E-4AA4-BBC3-237D20680931}" type="datetimeFigureOut">
              <a:rPr lang="en-GB" smtClean="0"/>
              <a:t>04/10/2020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E6EFAE-B00F-4F10-8D04-A450F9733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D49ED7-8F89-4ACA-ADFE-2BE508A2D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41FFB-6E3D-4981-9C46-A69DAF43B4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3457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884D68-AA11-403C-918D-26DA090C8E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76EF81-E8A4-4184-9554-A6FCEEB474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FAC75C-DAAA-49ED-83D8-D0C9E172C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A0C6F-B54E-4AA4-BBC3-237D20680931}" type="datetimeFigureOut">
              <a:rPr lang="en-GB" smtClean="0"/>
              <a:t>04/10/2020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DF18E2-50ED-4EE8-A007-BA3B22218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E9271B-F864-4D9A-8C30-1EBF1B04A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41FFB-6E3D-4981-9C46-A69DAF43B4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2390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34701-5B50-4162-A419-CDEE8FB05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6E77A6-26A0-4380-B7A1-EF820CCA87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725AED-8705-405E-A3D7-A2DFB9216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A0C6F-B54E-4AA4-BBC3-237D20680931}" type="datetimeFigureOut">
              <a:rPr lang="en-GB" smtClean="0"/>
              <a:t>04/10/2020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850C30-DC80-4171-85E1-2AC0F2EB4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936AD-322C-4195-A4DE-D1ECAEBB8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41FFB-6E3D-4981-9C46-A69DAF43B4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0447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1DD89-3A49-4AE8-BF67-D84E99965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EC0BE5-0561-4475-BD05-71C0507F7A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DB3D41-C829-4574-B712-244D5896F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A0C6F-B54E-4AA4-BBC3-237D20680931}" type="datetimeFigureOut">
              <a:rPr lang="en-GB" smtClean="0"/>
              <a:t>04/10/2020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61D61A-9C60-4FED-9205-A115F4C25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98A61A-1B3C-4B17-B9C4-AF0A6C2D9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41FFB-6E3D-4981-9C46-A69DAF43B4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301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BF916-BF70-4BCD-AC7C-BF1C9F498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D4562-A970-4FF8-A1CE-AB023BB654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13EC2E-C7BF-43BB-A2C4-9C90578555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65EBF8-0915-46BA-898F-9D4507AC1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A0C6F-B54E-4AA4-BBC3-237D20680931}" type="datetimeFigureOut">
              <a:rPr lang="en-GB" smtClean="0"/>
              <a:t>04/10/2020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93BFE9-744B-4D2D-AB8A-AD03BA9A7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7AEE2A-7580-4DD8-B529-DE82E71A2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41FFB-6E3D-4981-9C46-A69DAF43B4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71683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5071D-1C13-4BD2-90E0-B1C0DF0E4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A52253-D036-4224-8BC4-40CB0D8137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FB2EF0-B26F-4DE6-B63D-9822202D18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E148A9-8F0E-49C4-B939-88795CE9A2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31647D-0962-4483-8A8F-6A7E887DF8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A2DC734-2A47-47F5-8235-94D3D9B57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A0C6F-B54E-4AA4-BBC3-237D20680931}" type="datetimeFigureOut">
              <a:rPr lang="en-GB" smtClean="0"/>
              <a:t>04/10/2020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D11E7D9-2165-43E7-905B-FB2E02C8A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0424C1-F1EE-4532-9B49-5928A675C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41FFB-6E3D-4981-9C46-A69DAF43B4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7685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3EF1E-1C6F-4A25-B3D9-37AC6DD6B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A2190D-BA3F-4AB8-A85F-BF1F58DE6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A0C6F-B54E-4AA4-BBC3-237D20680931}" type="datetimeFigureOut">
              <a:rPr lang="en-GB" smtClean="0"/>
              <a:t>04/10/2020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F7E7C0-BFE8-4FAC-80B0-81C63ED03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70E690-1871-4E73-B6BD-2EEF94FE9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41FFB-6E3D-4981-9C46-A69DAF43B4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3297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1235A4-7C6D-4A99-8C2F-D18B96611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A0C6F-B54E-4AA4-BBC3-237D20680931}" type="datetimeFigureOut">
              <a:rPr lang="en-GB" smtClean="0"/>
              <a:t>04/10/2020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17A6DA-06CD-4BBA-9E0E-FFEF35DCA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8599F8-9D30-4AD5-BC71-7C98BB122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41FFB-6E3D-4981-9C46-A69DAF43B4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4012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4AEC0-8465-42A8-B34D-BB57DB66D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FF174E-16AC-403B-B331-AF5F79C803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EB38F3-AFC7-4093-9E8E-8F29063CF9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1E518C-389B-4FC3-B114-238301CFD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A0C6F-B54E-4AA4-BBC3-237D20680931}" type="datetimeFigureOut">
              <a:rPr lang="en-GB" smtClean="0"/>
              <a:t>04/10/2020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75D316-139E-4C52-A8E5-AB291C998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12BF1C-D2EA-4304-8AD6-C3E96468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41FFB-6E3D-4981-9C46-A69DAF43B4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0617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BDB15-3C44-4FBB-9446-80037DA17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F14CB0-4887-43AE-9DBE-EFBDA40DCE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1B5A27-7442-43E4-A566-2DFD9DB98B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D5ACE8-CB9F-4613-A129-F7299ACF2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A0C6F-B54E-4AA4-BBC3-237D20680931}" type="datetimeFigureOut">
              <a:rPr lang="en-GB" smtClean="0"/>
              <a:t>04/10/2020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A8763B-9B79-40A0-84F2-83C71E878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E33801-F065-4D14-AC31-F6AD4DF35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41FFB-6E3D-4981-9C46-A69DAF43B4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5921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4000">
              <a:schemeClr val="bg1"/>
            </a:gs>
            <a:gs pos="0">
              <a:srgbClr val="FF0000"/>
            </a:gs>
            <a:gs pos="66000">
              <a:schemeClr val="bg1"/>
            </a:gs>
            <a:gs pos="100000">
              <a:srgbClr val="0070C0"/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D41FB3-25FC-446E-A63D-F3DFAB60B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7B37DF-0219-4A9E-B369-0830E2A489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19E54B-A3B0-4595-8C16-20E34E92AA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1A0C6F-B54E-4AA4-BBC3-237D20680931}" type="datetimeFigureOut">
              <a:rPr lang="en-GB" smtClean="0"/>
              <a:t>04/10/2020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7361DD-D075-4985-BC47-D7D8E151BD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FFEA40-3C6A-4A22-A959-7CC8468386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C41FFB-6E3D-4981-9C46-A69DAF43B4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7838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.m4a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hyperlink" Target="https://www.youtube.com/watch?v=_LYy3P2okyw" TargetMode="Externa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3BEF4-36E5-42B5-9641-009D595F36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5287" y="2629312"/>
            <a:ext cx="9144000" cy="2387600"/>
          </a:xfrm>
        </p:spPr>
        <p:txBody>
          <a:bodyPr>
            <a:normAutofit fontScale="90000"/>
          </a:bodyPr>
          <a:lstStyle/>
          <a:p>
            <a:pPr algn="l"/>
            <a:r>
              <a:rPr lang="en-GB" sz="9600" dirty="0">
                <a:latin typeface="Comic Sans MS" panose="030F0702030302020204" pitchFamily="66" charset="0"/>
              </a:rPr>
              <a:t>Bonjour!</a:t>
            </a:r>
            <a:br>
              <a:rPr lang="en-GB" sz="9600" dirty="0">
                <a:latin typeface="Comic Sans MS" panose="030F0702030302020204" pitchFamily="66" charset="0"/>
              </a:rPr>
            </a:br>
            <a:br>
              <a:rPr lang="en-GB" sz="9600" dirty="0">
                <a:latin typeface="Comic Sans MS" panose="030F0702030302020204" pitchFamily="66" charset="0"/>
              </a:rPr>
            </a:br>
            <a:br>
              <a:rPr lang="en-GB" sz="9600" dirty="0">
                <a:latin typeface="Comic Sans MS" panose="030F0702030302020204" pitchFamily="66" charset="0"/>
              </a:rPr>
            </a:br>
            <a:endParaRPr lang="en-GB" sz="9600" dirty="0">
              <a:latin typeface="Comic Sans MS" panose="030F0702030302020204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F8B95A-1EF8-471B-9FC4-EB43FB192B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3061" y="87957"/>
            <a:ext cx="5283651" cy="665116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329E993-2954-4BCF-8791-F1D7F6EC9C05}"/>
              </a:ext>
            </a:extLst>
          </p:cNvPr>
          <p:cNvSpPr/>
          <p:nvPr/>
        </p:nvSpPr>
        <p:spPr>
          <a:xfrm>
            <a:off x="225287" y="1728306"/>
            <a:ext cx="61782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latin typeface="Comic Sans MS" panose="030F0702030302020204" pitchFamily="66" charset="0"/>
              </a:rPr>
              <a:t>Les </a:t>
            </a:r>
            <a:r>
              <a:rPr lang="en-GB" sz="2800" dirty="0" err="1">
                <a:latin typeface="Comic Sans MS" panose="030F0702030302020204" pitchFamily="66" charset="0"/>
              </a:rPr>
              <a:t>Numéros</a:t>
            </a:r>
            <a:r>
              <a:rPr lang="en-GB" sz="2800" dirty="0">
                <a:latin typeface="Comic Sans MS" panose="030F0702030302020204" pitchFamily="66" charset="0"/>
              </a:rPr>
              <a:t> </a:t>
            </a:r>
            <a:r>
              <a:rPr lang="en-GB" sz="2800" dirty="0" err="1">
                <a:latin typeface="Comic Sans MS" panose="030F0702030302020204" pitchFamily="66" charset="0"/>
              </a:rPr>
              <a:t>en</a:t>
            </a:r>
            <a:r>
              <a:rPr lang="en-GB" sz="2800" dirty="0">
                <a:latin typeface="Comic Sans MS" panose="030F0702030302020204" pitchFamily="66" charset="0"/>
              </a:rPr>
              <a:t> </a:t>
            </a:r>
            <a:r>
              <a:rPr lang="en-GB" sz="2800" dirty="0" err="1">
                <a:latin typeface="Comic Sans MS" panose="030F0702030302020204" pitchFamily="66" charset="0"/>
              </a:rPr>
              <a:t>français</a:t>
            </a:r>
            <a:r>
              <a:rPr lang="en-GB" sz="2800" dirty="0">
                <a:latin typeface="Comic Sans MS" panose="030F0702030302020204" pitchFamily="66" charset="0"/>
              </a:rPr>
              <a:t>! - numbers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69D45A2-2778-458F-A12D-9B306B7A90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17461" y="32632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795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8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80DF9-44DF-4AB9-8599-0B090B2CC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7217" y="870222"/>
            <a:ext cx="10515600" cy="3357789"/>
          </a:xfrm>
        </p:spPr>
        <p:txBody>
          <a:bodyPr>
            <a:normAutofit fontScale="90000"/>
          </a:bodyPr>
          <a:lstStyle/>
          <a:p>
            <a:r>
              <a:rPr lang="en-GB" sz="7400" dirty="0">
                <a:latin typeface="Comic Sans MS" panose="030F0702030302020204" pitchFamily="66" charset="0"/>
              </a:rPr>
              <a:t>Un </a:t>
            </a:r>
            <a:r>
              <a:rPr lang="en-GB" sz="7400" dirty="0" err="1">
                <a:latin typeface="Comic Sans MS" panose="030F0702030302020204" pitchFamily="66" charset="0"/>
              </a:rPr>
              <a:t>poisson</a:t>
            </a:r>
            <a:r>
              <a:rPr lang="en-GB" sz="7400" dirty="0">
                <a:latin typeface="Comic Sans MS" panose="030F0702030302020204" pitchFamily="66" charset="0"/>
              </a:rPr>
              <a:t> – a fish</a:t>
            </a:r>
            <a:br>
              <a:rPr lang="en-GB" sz="6700" dirty="0">
                <a:latin typeface="Comic Sans MS" panose="030F0702030302020204" pitchFamily="66" charset="0"/>
              </a:rPr>
            </a:br>
            <a:br>
              <a:rPr lang="en-GB" sz="6700" dirty="0">
                <a:latin typeface="Comic Sans MS" panose="030F0702030302020204" pitchFamily="66" charset="0"/>
              </a:rPr>
            </a:br>
            <a:br>
              <a:rPr lang="en-GB" sz="6700" dirty="0">
                <a:latin typeface="Comic Sans MS" panose="030F0702030302020204" pitchFamily="66" charset="0"/>
              </a:rPr>
            </a:br>
            <a:br>
              <a:rPr lang="en-GB" dirty="0"/>
            </a:br>
            <a:endParaRPr lang="en-GB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165C734-AE44-431B-AD0A-58BDB4D4EE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23722" y="2103783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EBDCA3-23FB-4227-9A0B-009970E3E0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8334" y="3547047"/>
            <a:ext cx="2390775" cy="191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129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80DF9-44DF-4AB9-8599-0B090B2CC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7257" y="1510302"/>
            <a:ext cx="10515600" cy="3357789"/>
          </a:xfrm>
        </p:spPr>
        <p:txBody>
          <a:bodyPr>
            <a:normAutofit fontScale="90000"/>
          </a:bodyPr>
          <a:lstStyle/>
          <a:p>
            <a:r>
              <a:rPr lang="fr-FR" sz="7400" dirty="0">
                <a:latin typeface="Comic Sans MS" panose="030F0702030302020204" pitchFamily="66" charset="0"/>
              </a:rPr>
              <a:t>Un oiseau - a </a:t>
            </a:r>
            <a:r>
              <a:rPr lang="fr-FR" sz="7400" dirty="0" err="1">
                <a:latin typeface="Comic Sans MS" panose="030F0702030302020204" pitchFamily="66" charset="0"/>
              </a:rPr>
              <a:t>bird</a:t>
            </a:r>
            <a:br>
              <a:rPr lang="fr-FR" sz="7400" dirty="0">
                <a:latin typeface="Comic Sans MS" panose="030F0702030302020204" pitchFamily="66" charset="0"/>
              </a:rPr>
            </a:br>
            <a:br>
              <a:rPr lang="en-GB" sz="6700" dirty="0">
                <a:latin typeface="Comic Sans MS" panose="030F0702030302020204" pitchFamily="66" charset="0"/>
              </a:rPr>
            </a:br>
            <a:br>
              <a:rPr lang="en-GB" sz="6700" dirty="0">
                <a:latin typeface="Comic Sans MS" panose="030F0702030302020204" pitchFamily="66" charset="0"/>
              </a:rPr>
            </a:br>
            <a:br>
              <a:rPr lang="en-GB" sz="6700" dirty="0">
                <a:latin typeface="Comic Sans MS" panose="030F0702030302020204" pitchFamily="66" charset="0"/>
              </a:rPr>
            </a:br>
            <a:br>
              <a:rPr lang="en-GB" dirty="0"/>
            </a:br>
            <a:endParaRPr lang="en-GB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0A58861-47C4-47DE-A3FC-1C3EACDF18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2329069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2A2DA5-C3FE-4DE1-A109-48AD304C05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1987" y="3919332"/>
            <a:ext cx="2638425" cy="17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540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80DF9-44DF-4AB9-8599-0B090B2CC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077" y="2127522"/>
            <a:ext cx="10515600" cy="3357789"/>
          </a:xfrm>
        </p:spPr>
        <p:txBody>
          <a:bodyPr>
            <a:normAutofit fontScale="90000"/>
          </a:bodyPr>
          <a:lstStyle/>
          <a:p>
            <a:r>
              <a:rPr lang="fr-FR" sz="7400" dirty="0">
                <a:latin typeface="Comic Sans MS" panose="030F0702030302020204" pitchFamily="66" charset="0"/>
              </a:rPr>
              <a:t>Une vache – a </a:t>
            </a:r>
            <a:r>
              <a:rPr lang="fr-FR" sz="7400" dirty="0" err="1">
                <a:latin typeface="Comic Sans MS" panose="030F0702030302020204" pitchFamily="66" charset="0"/>
              </a:rPr>
              <a:t>cow</a:t>
            </a:r>
            <a:br>
              <a:rPr lang="fr-FR" sz="7400" dirty="0">
                <a:latin typeface="Comic Sans MS" panose="030F0702030302020204" pitchFamily="66" charset="0"/>
              </a:rPr>
            </a:br>
            <a:br>
              <a:rPr lang="fr-FR" sz="7400" dirty="0">
                <a:latin typeface="Comic Sans MS" panose="030F0702030302020204" pitchFamily="66" charset="0"/>
              </a:rPr>
            </a:br>
            <a:br>
              <a:rPr lang="en-GB" sz="6700" dirty="0">
                <a:latin typeface="Comic Sans MS" panose="030F0702030302020204" pitchFamily="66" charset="0"/>
              </a:rPr>
            </a:br>
            <a:br>
              <a:rPr lang="en-GB" sz="6700" dirty="0">
                <a:latin typeface="Comic Sans MS" panose="030F0702030302020204" pitchFamily="66" charset="0"/>
              </a:rPr>
            </a:br>
            <a:br>
              <a:rPr lang="en-GB" sz="6700" dirty="0">
                <a:latin typeface="Comic Sans MS" panose="030F0702030302020204" pitchFamily="66" charset="0"/>
              </a:rPr>
            </a:br>
            <a:br>
              <a:rPr lang="en-GB" dirty="0"/>
            </a:br>
            <a:endParaRPr lang="en-GB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9AAEBFA-4BFB-46A4-9BBB-754EDAAD2E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2541104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294AF1F-EEBF-4BE7-B77C-4FDFF7413A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6397" y="3960535"/>
            <a:ext cx="2733675" cy="166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517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80DF9-44DF-4AB9-8599-0B090B2CC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077" y="2127522"/>
            <a:ext cx="10515600" cy="3357789"/>
          </a:xfrm>
        </p:spPr>
        <p:txBody>
          <a:bodyPr>
            <a:normAutofit fontScale="90000"/>
          </a:bodyPr>
          <a:lstStyle/>
          <a:p>
            <a:r>
              <a:rPr lang="fr-FR" sz="7400" dirty="0">
                <a:latin typeface="Comic Sans MS" panose="030F0702030302020204" pitchFamily="66" charset="0"/>
              </a:rPr>
              <a:t>Une cheval – a horse</a:t>
            </a:r>
            <a:br>
              <a:rPr lang="fr-FR" sz="7400" dirty="0">
                <a:latin typeface="Comic Sans MS" panose="030F0702030302020204" pitchFamily="66" charset="0"/>
              </a:rPr>
            </a:br>
            <a:br>
              <a:rPr lang="fr-FR" sz="7400" dirty="0">
                <a:latin typeface="Comic Sans MS" panose="030F0702030302020204" pitchFamily="66" charset="0"/>
              </a:rPr>
            </a:br>
            <a:br>
              <a:rPr lang="en-GB" sz="6700" dirty="0">
                <a:latin typeface="Comic Sans MS" panose="030F0702030302020204" pitchFamily="66" charset="0"/>
              </a:rPr>
            </a:br>
            <a:br>
              <a:rPr lang="en-GB" sz="6700" dirty="0">
                <a:latin typeface="Comic Sans MS" panose="030F0702030302020204" pitchFamily="66" charset="0"/>
              </a:rPr>
            </a:br>
            <a:br>
              <a:rPr lang="en-GB" sz="6700" dirty="0">
                <a:latin typeface="Comic Sans MS" panose="030F0702030302020204" pitchFamily="66" charset="0"/>
              </a:rPr>
            </a:br>
            <a:br>
              <a:rPr lang="en-GB" dirty="0"/>
            </a:br>
            <a:endParaRPr lang="en-GB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3A9E100-F9F8-4ED3-B07C-ECA5368346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2342322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789ACC4-3900-4330-97EA-7010B86E3B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8725" y="3537936"/>
            <a:ext cx="2114550" cy="216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653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E29F4-5CAC-46BF-B36B-30D961798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latin typeface="Comic Sans MS" panose="030F0702030302020204" pitchFamily="66" charset="0"/>
              </a:rPr>
              <a:t>Putting </a:t>
            </a:r>
            <a:r>
              <a:rPr lang="fr-FR" dirty="0" err="1">
                <a:latin typeface="Comic Sans MS" panose="030F0702030302020204" pitchFamily="66" charset="0"/>
              </a:rPr>
              <a:t>animals</a:t>
            </a:r>
            <a:r>
              <a:rPr lang="fr-FR" dirty="0">
                <a:latin typeface="Comic Sans MS" panose="030F0702030302020204" pitchFamily="66" charset="0"/>
              </a:rPr>
              <a:t> and </a:t>
            </a:r>
            <a:r>
              <a:rPr lang="fr-FR" dirty="0" err="1">
                <a:latin typeface="Comic Sans MS" panose="030F0702030302020204" pitchFamily="66" charset="0"/>
              </a:rPr>
              <a:t>colours</a:t>
            </a:r>
            <a:r>
              <a:rPr lang="fr-FR" dirty="0">
                <a:latin typeface="Comic Sans MS" panose="030F0702030302020204" pitchFamily="66" charset="0"/>
              </a:rPr>
              <a:t> </a:t>
            </a:r>
            <a:r>
              <a:rPr lang="fr-FR" dirty="0" err="1">
                <a:latin typeface="Comic Sans MS" panose="030F0702030302020204" pitchFamily="66" charset="0"/>
              </a:rPr>
              <a:t>together</a:t>
            </a:r>
            <a:r>
              <a:rPr lang="fr-FR" dirty="0">
                <a:latin typeface="Comic Sans MS" panose="030F0702030302020204" pitchFamily="66" charset="0"/>
              </a:rPr>
              <a:t>!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ED03E4-8CD5-4468-BACD-BC03D6A8B0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1300" y="1471202"/>
            <a:ext cx="2109399" cy="216426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1929557-2C72-4AA8-988D-2D10B1D28340}"/>
              </a:ext>
            </a:extLst>
          </p:cNvPr>
          <p:cNvSpPr/>
          <p:nvPr/>
        </p:nvSpPr>
        <p:spPr>
          <a:xfrm>
            <a:off x="1092066" y="3972106"/>
            <a:ext cx="1000786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400" dirty="0">
                <a:solidFill>
                  <a:prstClr val="black"/>
                </a:solidFill>
                <a:latin typeface="Comic Sans MS" panose="030F0702030302020204" pitchFamily="66" charset="0"/>
                <a:ea typeface="+mj-ea"/>
                <a:cs typeface="+mj-cs"/>
              </a:rPr>
              <a:t>C’est une cheval brun.</a:t>
            </a:r>
          </a:p>
          <a:p>
            <a:endParaRPr lang="fr-FR" sz="4400" dirty="0">
              <a:solidFill>
                <a:prstClr val="black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r>
              <a:rPr lang="fr-FR" sz="4400" dirty="0" err="1">
                <a:solidFill>
                  <a:prstClr val="black"/>
                </a:solidFill>
                <a:latin typeface="Comic Sans MS" panose="030F0702030302020204" pitchFamily="66" charset="0"/>
                <a:ea typeface="+mj-ea"/>
                <a:cs typeface="+mj-cs"/>
              </a:rPr>
              <a:t>It’s</a:t>
            </a:r>
            <a:r>
              <a:rPr lang="fr-FR" sz="4400" dirty="0">
                <a:solidFill>
                  <a:prstClr val="black"/>
                </a:solidFill>
                <a:latin typeface="Comic Sans MS" panose="030F0702030302020204" pitchFamily="66" charset="0"/>
                <a:ea typeface="+mj-ea"/>
                <a:cs typeface="+mj-cs"/>
              </a:rPr>
              <a:t> a </a:t>
            </a:r>
            <a:r>
              <a:rPr lang="fr-FR" sz="4400" dirty="0" err="1">
                <a:solidFill>
                  <a:prstClr val="black"/>
                </a:solidFill>
                <a:latin typeface="Comic Sans MS" panose="030F0702030302020204" pitchFamily="66" charset="0"/>
                <a:ea typeface="+mj-ea"/>
                <a:cs typeface="+mj-cs"/>
              </a:rPr>
              <a:t>brown</a:t>
            </a:r>
            <a:r>
              <a:rPr lang="fr-FR" sz="4400" dirty="0">
                <a:solidFill>
                  <a:prstClr val="black"/>
                </a:solidFill>
                <a:latin typeface="Comic Sans MS" panose="030F0702030302020204" pitchFamily="66" charset="0"/>
                <a:ea typeface="+mj-ea"/>
                <a:cs typeface="+mj-cs"/>
              </a:rPr>
              <a:t> horse.</a:t>
            </a:r>
            <a:endParaRPr lang="en-GB" sz="4400" dirty="0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D1811FF-BA22-423B-AA37-916E87C78B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49000" y="57909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869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E29F4-5CAC-46BF-B36B-30D961798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latin typeface="Comic Sans MS" panose="030F0702030302020204" pitchFamily="66" charset="0"/>
              </a:rPr>
              <a:t>Putting </a:t>
            </a:r>
            <a:r>
              <a:rPr lang="fr-FR" dirty="0" err="1">
                <a:latin typeface="Comic Sans MS" panose="030F0702030302020204" pitchFamily="66" charset="0"/>
              </a:rPr>
              <a:t>animals</a:t>
            </a:r>
            <a:r>
              <a:rPr lang="fr-FR" dirty="0">
                <a:latin typeface="Comic Sans MS" panose="030F0702030302020204" pitchFamily="66" charset="0"/>
              </a:rPr>
              <a:t> and </a:t>
            </a:r>
            <a:r>
              <a:rPr lang="fr-FR" dirty="0" err="1">
                <a:latin typeface="Comic Sans MS" panose="030F0702030302020204" pitchFamily="66" charset="0"/>
              </a:rPr>
              <a:t>colours</a:t>
            </a:r>
            <a:r>
              <a:rPr lang="fr-FR" dirty="0">
                <a:latin typeface="Comic Sans MS" panose="030F0702030302020204" pitchFamily="66" charset="0"/>
              </a:rPr>
              <a:t> </a:t>
            </a:r>
            <a:r>
              <a:rPr lang="fr-FR" dirty="0" err="1">
                <a:latin typeface="Comic Sans MS" panose="030F0702030302020204" pitchFamily="66" charset="0"/>
              </a:rPr>
              <a:t>together</a:t>
            </a:r>
            <a:r>
              <a:rPr lang="fr-FR" dirty="0">
                <a:latin typeface="Comic Sans MS" panose="030F0702030302020204" pitchFamily="66" charset="0"/>
              </a:rPr>
              <a:t>!</a:t>
            </a:r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1929557-2C72-4AA8-988D-2D10B1D28340}"/>
              </a:ext>
            </a:extLst>
          </p:cNvPr>
          <p:cNvSpPr/>
          <p:nvPr/>
        </p:nvSpPr>
        <p:spPr>
          <a:xfrm>
            <a:off x="1092066" y="3972106"/>
            <a:ext cx="1000786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400" dirty="0">
                <a:solidFill>
                  <a:prstClr val="black"/>
                </a:solidFill>
                <a:latin typeface="Comic Sans MS" panose="030F0702030302020204" pitchFamily="66" charset="0"/>
                <a:ea typeface="+mj-ea"/>
                <a:cs typeface="+mj-cs"/>
              </a:rPr>
              <a:t>C’est un oiseau bleu.</a:t>
            </a:r>
          </a:p>
          <a:p>
            <a:endParaRPr lang="fr-FR" sz="4400" dirty="0">
              <a:solidFill>
                <a:prstClr val="black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r>
              <a:rPr lang="fr-FR" sz="4400" dirty="0" err="1">
                <a:solidFill>
                  <a:prstClr val="black"/>
                </a:solidFill>
                <a:latin typeface="Comic Sans MS" panose="030F0702030302020204" pitchFamily="66" charset="0"/>
                <a:ea typeface="+mj-ea"/>
                <a:cs typeface="+mj-cs"/>
              </a:rPr>
              <a:t>It’s</a:t>
            </a:r>
            <a:r>
              <a:rPr lang="fr-FR" sz="4400" dirty="0">
                <a:solidFill>
                  <a:prstClr val="black"/>
                </a:solidFill>
                <a:latin typeface="Comic Sans MS" panose="030F0702030302020204" pitchFamily="66" charset="0"/>
                <a:ea typeface="+mj-ea"/>
                <a:cs typeface="+mj-cs"/>
              </a:rPr>
              <a:t> a </a:t>
            </a:r>
            <a:r>
              <a:rPr lang="fr-FR" sz="4400" dirty="0" err="1">
                <a:solidFill>
                  <a:prstClr val="black"/>
                </a:solidFill>
                <a:latin typeface="Comic Sans MS" panose="030F0702030302020204" pitchFamily="66" charset="0"/>
                <a:ea typeface="+mj-ea"/>
                <a:cs typeface="+mj-cs"/>
              </a:rPr>
              <a:t>blue</a:t>
            </a:r>
            <a:r>
              <a:rPr lang="fr-FR" sz="4400" dirty="0">
                <a:solidFill>
                  <a:prstClr val="black"/>
                </a:solidFill>
                <a:latin typeface="Comic Sans MS" panose="030F0702030302020204" pitchFamily="66" charset="0"/>
                <a:ea typeface="+mj-ea"/>
                <a:cs typeface="+mj-cs"/>
              </a:rPr>
              <a:t> </a:t>
            </a:r>
            <a:r>
              <a:rPr lang="fr-FR" sz="4400" dirty="0" err="1">
                <a:solidFill>
                  <a:prstClr val="black"/>
                </a:solidFill>
                <a:latin typeface="Comic Sans MS" panose="030F0702030302020204" pitchFamily="66" charset="0"/>
                <a:ea typeface="+mj-ea"/>
                <a:cs typeface="+mj-cs"/>
              </a:rPr>
              <a:t>bird</a:t>
            </a:r>
            <a:r>
              <a:rPr lang="fr-FR" sz="4400" dirty="0">
                <a:solidFill>
                  <a:prstClr val="black"/>
                </a:solidFill>
                <a:latin typeface="Comic Sans MS" panose="030F0702030302020204" pitchFamily="66" charset="0"/>
                <a:ea typeface="+mj-ea"/>
                <a:cs typeface="+mj-cs"/>
              </a:rPr>
              <a:t>.</a:t>
            </a:r>
            <a:endParaRPr lang="en-GB" sz="4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156016-9A71-4142-99A4-D64755E7A6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9827" y="1935892"/>
            <a:ext cx="2633700" cy="1731414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EC83B5A-E639-49A2-9B8B-B2E11DC164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79429" y="52906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970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E29F4-5CAC-46BF-B36B-30D961798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latin typeface="Comic Sans MS" panose="030F0702030302020204" pitchFamily="66" charset="0"/>
              </a:rPr>
              <a:t>Putting </a:t>
            </a:r>
            <a:r>
              <a:rPr lang="fr-FR" dirty="0" err="1">
                <a:latin typeface="Comic Sans MS" panose="030F0702030302020204" pitchFamily="66" charset="0"/>
              </a:rPr>
              <a:t>animals</a:t>
            </a:r>
            <a:r>
              <a:rPr lang="fr-FR" dirty="0">
                <a:latin typeface="Comic Sans MS" panose="030F0702030302020204" pitchFamily="66" charset="0"/>
              </a:rPr>
              <a:t> and </a:t>
            </a:r>
            <a:r>
              <a:rPr lang="fr-FR" dirty="0" err="1">
                <a:latin typeface="Comic Sans MS" panose="030F0702030302020204" pitchFamily="66" charset="0"/>
              </a:rPr>
              <a:t>colours</a:t>
            </a:r>
            <a:r>
              <a:rPr lang="fr-FR" dirty="0">
                <a:latin typeface="Comic Sans MS" panose="030F0702030302020204" pitchFamily="66" charset="0"/>
              </a:rPr>
              <a:t> </a:t>
            </a:r>
            <a:r>
              <a:rPr lang="fr-FR" dirty="0" err="1">
                <a:latin typeface="Comic Sans MS" panose="030F0702030302020204" pitchFamily="66" charset="0"/>
              </a:rPr>
              <a:t>together</a:t>
            </a:r>
            <a:r>
              <a:rPr lang="fr-FR" dirty="0">
                <a:latin typeface="Comic Sans MS" panose="030F0702030302020204" pitchFamily="66" charset="0"/>
              </a:rPr>
              <a:t>!</a:t>
            </a:r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1929557-2C72-4AA8-988D-2D10B1D28340}"/>
              </a:ext>
            </a:extLst>
          </p:cNvPr>
          <p:cNvSpPr/>
          <p:nvPr/>
        </p:nvSpPr>
        <p:spPr>
          <a:xfrm>
            <a:off x="1092066" y="3972106"/>
            <a:ext cx="1000786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400" dirty="0">
                <a:solidFill>
                  <a:prstClr val="black"/>
                </a:solidFill>
                <a:latin typeface="Comic Sans MS" panose="030F0702030302020204" pitchFamily="66" charset="0"/>
                <a:ea typeface="+mj-ea"/>
                <a:cs typeface="+mj-cs"/>
              </a:rPr>
              <a:t>C’est un poisson orange.</a:t>
            </a:r>
          </a:p>
          <a:p>
            <a:endParaRPr lang="fr-FR" sz="4400" dirty="0">
              <a:solidFill>
                <a:prstClr val="black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r>
              <a:rPr lang="fr-FR" sz="4400" dirty="0" err="1">
                <a:solidFill>
                  <a:prstClr val="black"/>
                </a:solidFill>
                <a:latin typeface="Comic Sans MS" panose="030F0702030302020204" pitchFamily="66" charset="0"/>
                <a:ea typeface="+mj-ea"/>
                <a:cs typeface="+mj-cs"/>
              </a:rPr>
              <a:t>It’s</a:t>
            </a:r>
            <a:r>
              <a:rPr lang="fr-FR" sz="4400" dirty="0">
                <a:solidFill>
                  <a:prstClr val="black"/>
                </a:solidFill>
                <a:latin typeface="Comic Sans MS" panose="030F0702030302020204" pitchFamily="66" charset="0"/>
                <a:ea typeface="+mj-ea"/>
                <a:cs typeface="+mj-cs"/>
              </a:rPr>
              <a:t> an orange </a:t>
            </a:r>
            <a:r>
              <a:rPr lang="fr-FR" sz="4400" dirty="0" err="1">
                <a:solidFill>
                  <a:prstClr val="black"/>
                </a:solidFill>
                <a:latin typeface="Comic Sans MS" panose="030F0702030302020204" pitchFamily="66" charset="0"/>
                <a:ea typeface="+mj-ea"/>
                <a:cs typeface="+mj-cs"/>
              </a:rPr>
              <a:t>fish</a:t>
            </a:r>
            <a:r>
              <a:rPr lang="fr-FR" sz="4400" dirty="0">
                <a:solidFill>
                  <a:prstClr val="black"/>
                </a:solidFill>
                <a:latin typeface="Comic Sans MS" panose="030F0702030302020204" pitchFamily="66" charset="0"/>
                <a:ea typeface="+mj-ea"/>
                <a:cs typeface="+mj-cs"/>
              </a:rPr>
              <a:t>.</a:t>
            </a:r>
            <a:endParaRPr lang="en-GB" sz="4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D0AEDA-DB5A-48F7-9793-318B29BA3D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1923" y="1483038"/>
            <a:ext cx="2389839" cy="191431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8180A89-C9B7-4161-8428-41E06CF10B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30487" y="54861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58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E29F4-5CAC-46BF-B36B-30D961798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latin typeface="Comic Sans MS" panose="030F0702030302020204" pitchFamily="66" charset="0"/>
              </a:rPr>
              <a:t>Putting </a:t>
            </a:r>
            <a:r>
              <a:rPr lang="fr-FR" dirty="0" err="1">
                <a:latin typeface="Comic Sans MS" panose="030F0702030302020204" pitchFamily="66" charset="0"/>
              </a:rPr>
              <a:t>animals</a:t>
            </a:r>
            <a:r>
              <a:rPr lang="fr-FR" dirty="0">
                <a:latin typeface="Comic Sans MS" panose="030F0702030302020204" pitchFamily="66" charset="0"/>
              </a:rPr>
              <a:t> and </a:t>
            </a:r>
            <a:r>
              <a:rPr lang="fr-FR" dirty="0" err="1">
                <a:latin typeface="Comic Sans MS" panose="030F0702030302020204" pitchFamily="66" charset="0"/>
              </a:rPr>
              <a:t>colours</a:t>
            </a:r>
            <a:r>
              <a:rPr lang="fr-FR" dirty="0">
                <a:latin typeface="Comic Sans MS" panose="030F0702030302020204" pitchFamily="66" charset="0"/>
              </a:rPr>
              <a:t> </a:t>
            </a:r>
            <a:r>
              <a:rPr lang="fr-FR" dirty="0" err="1">
                <a:latin typeface="Comic Sans MS" panose="030F0702030302020204" pitchFamily="66" charset="0"/>
              </a:rPr>
              <a:t>together</a:t>
            </a:r>
            <a:r>
              <a:rPr lang="fr-FR" dirty="0">
                <a:latin typeface="Comic Sans MS" panose="030F0702030302020204" pitchFamily="66" charset="0"/>
              </a:rPr>
              <a:t>!</a:t>
            </a:r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1929557-2C72-4AA8-988D-2D10B1D28340}"/>
              </a:ext>
            </a:extLst>
          </p:cNvPr>
          <p:cNvSpPr/>
          <p:nvPr/>
        </p:nvSpPr>
        <p:spPr>
          <a:xfrm>
            <a:off x="1092066" y="3972106"/>
            <a:ext cx="1000786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400" dirty="0">
                <a:solidFill>
                  <a:prstClr val="black"/>
                </a:solidFill>
                <a:latin typeface="Comic Sans MS" panose="030F0702030302020204" pitchFamily="66" charset="0"/>
                <a:ea typeface="+mj-ea"/>
                <a:cs typeface="+mj-cs"/>
              </a:rPr>
              <a:t>C’est un chien rose.</a:t>
            </a:r>
          </a:p>
          <a:p>
            <a:endParaRPr lang="fr-FR" sz="4400" dirty="0">
              <a:solidFill>
                <a:prstClr val="black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r>
              <a:rPr lang="fr-FR" sz="4400" dirty="0" err="1">
                <a:solidFill>
                  <a:prstClr val="black"/>
                </a:solidFill>
                <a:latin typeface="Comic Sans MS" panose="030F0702030302020204" pitchFamily="66" charset="0"/>
                <a:ea typeface="+mj-ea"/>
                <a:cs typeface="+mj-cs"/>
              </a:rPr>
              <a:t>It’s</a:t>
            </a:r>
            <a:r>
              <a:rPr lang="fr-FR" sz="4400" dirty="0">
                <a:solidFill>
                  <a:prstClr val="black"/>
                </a:solidFill>
                <a:latin typeface="Comic Sans MS" panose="030F0702030302020204" pitchFamily="66" charset="0"/>
                <a:ea typeface="+mj-ea"/>
                <a:cs typeface="+mj-cs"/>
              </a:rPr>
              <a:t> a </a:t>
            </a:r>
            <a:r>
              <a:rPr lang="fr-FR" sz="4400" dirty="0" err="1">
                <a:solidFill>
                  <a:prstClr val="black"/>
                </a:solidFill>
                <a:latin typeface="Comic Sans MS" panose="030F0702030302020204" pitchFamily="66" charset="0"/>
                <a:ea typeface="+mj-ea"/>
                <a:cs typeface="+mj-cs"/>
              </a:rPr>
              <a:t>pink</a:t>
            </a:r>
            <a:r>
              <a:rPr lang="fr-FR" sz="4400" dirty="0">
                <a:solidFill>
                  <a:prstClr val="black"/>
                </a:solidFill>
                <a:latin typeface="Comic Sans MS" panose="030F0702030302020204" pitchFamily="66" charset="0"/>
                <a:ea typeface="+mj-ea"/>
                <a:cs typeface="+mj-cs"/>
              </a:rPr>
              <a:t> dog.</a:t>
            </a:r>
            <a:endParaRPr lang="en-GB" sz="4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06C5CE-B480-4837-B03E-53C26A0E9A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786" y="1690688"/>
            <a:ext cx="2667000" cy="19050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20333FE-B93C-4C66-A36E-14E1B9EDCC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90334" y="53468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857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E29F4-5CAC-46BF-B36B-30D961798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latin typeface="Comic Sans MS" panose="030F0702030302020204" pitchFamily="66" charset="0"/>
              </a:rPr>
              <a:t>Putting </a:t>
            </a:r>
            <a:r>
              <a:rPr lang="fr-FR" dirty="0" err="1">
                <a:latin typeface="Comic Sans MS" panose="030F0702030302020204" pitchFamily="66" charset="0"/>
              </a:rPr>
              <a:t>animals</a:t>
            </a:r>
            <a:r>
              <a:rPr lang="fr-FR" dirty="0">
                <a:latin typeface="Comic Sans MS" panose="030F0702030302020204" pitchFamily="66" charset="0"/>
              </a:rPr>
              <a:t> and </a:t>
            </a:r>
            <a:r>
              <a:rPr lang="fr-FR" dirty="0" err="1">
                <a:latin typeface="Comic Sans MS" panose="030F0702030302020204" pitchFamily="66" charset="0"/>
              </a:rPr>
              <a:t>colours</a:t>
            </a:r>
            <a:r>
              <a:rPr lang="fr-FR" dirty="0">
                <a:latin typeface="Comic Sans MS" panose="030F0702030302020204" pitchFamily="66" charset="0"/>
              </a:rPr>
              <a:t> </a:t>
            </a:r>
            <a:r>
              <a:rPr lang="fr-FR" dirty="0" err="1">
                <a:latin typeface="Comic Sans MS" panose="030F0702030302020204" pitchFamily="66" charset="0"/>
              </a:rPr>
              <a:t>together</a:t>
            </a:r>
            <a:r>
              <a:rPr lang="fr-FR" dirty="0">
                <a:latin typeface="Comic Sans MS" panose="030F0702030302020204" pitchFamily="66" charset="0"/>
              </a:rPr>
              <a:t>!</a:t>
            </a:r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1929557-2C72-4AA8-988D-2D10B1D28340}"/>
              </a:ext>
            </a:extLst>
          </p:cNvPr>
          <p:cNvSpPr/>
          <p:nvPr/>
        </p:nvSpPr>
        <p:spPr>
          <a:xfrm>
            <a:off x="1092066" y="3972106"/>
            <a:ext cx="1000786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400" dirty="0">
                <a:solidFill>
                  <a:prstClr val="black"/>
                </a:solidFill>
                <a:latin typeface="Comic Sans MS" panose="030F0702030302020204" pitchFamily="66" charset="0"/>
                <a:ea typeface="+mj-ea"/>
                <a:cs typeface="+mj-cs"/>
              </a:rPr>
              <a:t>C’est un chat jaune.</a:t>
            </a:r>
          </a:p>
          <a:p>
            <a:endParaRPr lang="fr-FR" sz="4400" dirty="0">
              <a:solidFill>
                <a:prstClr val="black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r>
              <a:rPr lang="fr-FR" sz="4400" dirty="0" err="1">
                <a:solidFill>
                  <a:prstClr val="black"/>
                </a:solidFill>
                <a:latin typeface="Comic Sans MS" panose="030F0702030302020204" pitchFamily="66" charset="0"/>
                <a:ea typeface="+mj-ea"/>
                <a:cs typeface="+mj-cs"/>
              </a:rPr>
              <a:t>It’s</a:t>
            </a:r>
            <a:r>
              <a:rPr lang="fr-FR" sz="4400" dirty="0">
                <a:solidFill>
                  <a:prstClr val="black"/>
                </a:solidFill>
                <a:latin typeface="Comic Sans MS" panose="030F0702030302020204" pitchFamily="66" charset="0"/>
                <a:ea typeface="+mj-ea"/>
                <a:cs typeface="+mj-cs"/>
              </a:rPr>
              <a:t> a </a:t>
            </a:r>
            <a:r>
              <a:rPr lang="fr-FR" sz="4400" dirty="0" err="1">
                <a:solidFill>
                  <a:prstClr val="black"/>
                </a:solidFill>
                <a:latin typeface="Comic Sans MS" panose="030F0702030302020204" pitchFamily="66" charset="0"/>
                <a:ea typeface="+mj-ea"/>
                <a:cs typeface="+mj-cs"/>
              </a:rPr>
              <a:t>yellow</a:t>
            </a:r>
            <a:r>
              <a:rPr lang="fr-FR" sz="4400" dirty="0">
                <a:solidFill>
                  <a:prstClr val="black"/>
                </a:solidFill>
                <a:latin typeface="Comic Sans MS" panose="030F0702030302020204" pitchFamily="66" charset="0"/>
                <a:ea typeface="+mj-ea"/>
                <a:cs typeface="+mj-cs"/>
              </a:rPr>
              <a:t> cat.</a:t>
            </a:r>
            <a:endParaRPr lang="en-GB" sz="4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DEDD4C-E29F-4C36-B495-6F68EC7415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7598" y="1419406"/>
            <a:ext cx="1790700" cy="25527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7EBDD78-9B1D-4409-903D-21E753248F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44554" y="54263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122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E1A8B-3B17-4B51-8C3A-A9F461484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652" y="321434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dirty="0" err="1">
                <a:latin typeface="Comic Sans MS" panose="030F0702030302020204" pitchFamily="66" charset="0"/>
              </a:rPr>
              <a:t>Oui</a:t>
            </a:r>
            <a:r>
              <a:rPr lang="en-GB" dirty="0">
                <a:latin typeface="Comic Sans MS" panose="030F0702030302020204" pitchFamily="66" charset="0"/>
              </a:rPr>
              <a:t> </a:t>
            </a:r>
            <a:r>
              <a:rPr lang="en-GB" dirty="0" err="1">
                <a:latin typeface="Comic Sans MS" panose="030F0702030302020204" pitchFamily="66" charset="0"/>
              </a:rPr>
              <a:t>où</a:t>
            </a:r>
            <a:r>
              <a:rPr lang="en-GB" dirty="0">
                <a:latin typeface="Comic Sans MS" panose="030F0702030302020204" pitchFamily="66" charset="0"/>
              </a:rPr>
              <a:t> non? – Yes or no?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86FD6E1-92E2-4AF3-BE15-7D643BEBE3A0}"/>
              </a:ext>
            </a:extLst>
          </p:cNvPr>
          <p:cNvSpPr/>
          <p:nvPr/>
        </p:nvSpPr>
        <p:spPr>
          <a:xfrm>
            <a:off x="4821452" y="314332"/>
            <a:ext cx="2549096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dirty="0" err="1">
                <a:solidFill>
                  <a:prstClr val="black"/>
                </a:solidFill>
                <a:latin typeface="Comic Sans MS" panose="030F0702030302020204" pitchFamily="66" charset="0"/>
                <a:ea typeface="+mj-ea"/>
                <a:cs typeface="+mj-cs"/>
              </a:rPr>
              <a:t>Oui</a:t>
            </a:r>
            <a:r>
              <a:rPr lang="en-GB" sz="4400" dirty="0">
                <a:solidFill>
                  <a:prstClr val="black"/>
                </a:solidFill>
                <a:latin typeface="Comic Sans MS" panose="030F0702030302020204" pitchFamily="66" charset="0"/>
                <a:ea typeface="+mj-ea"/>
                <a:cs typeface="+mj-cs"/>
              </a:rPr>
              <a:t> – yes</a:t>
            </a:r>
          </a:p>
          <a:p>
            <a:endParaRPr lang="en-GB" sz="4400" dirty="0">
              <a:solidFill>
                <a:prstClr val="black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r>
              <a:rPr lang="en-GB" sz="4400" dirty="0">
                <a:solidFill>
                  <a:prstClr val="black"/>
                </a:solidFill>
                <a:latin typeface="Comic Sans MS" panose="030F0702030302020204" pitchFamily="66" charset="0"/>
                <a:ea typeface="+mj-ea"/>
                <a:cs typeface="+mj-cs"/>
              </a:rPr>
              <a:t>Non - no</a:t>
            </a:r>
            <a:endParaRPr lang="en-GB" dirty="0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E9A3E0D-0746-4AAD-AD72-7272E76B03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86400" y="47066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259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2C28D-B11A-4723-ADF3-1BA08A11A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Les questions - questions</a:t>
            </a: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994111-EFA9-40E0-B3AB-C5D85663E3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>
                <a:latin typeface="Comic Sans MS" panose="030F0702030302020204" pitchFamily="66" charset="0"/>
              </a:rPr>
              <a:t> Comment </a:t>
            </a:r>
            <a:r>
              <a:rPr lang="en-US" dirty="0" err="1">
                <a:latin typeface="Comic Sans MS" panose="030F0702030302020204" pitchFamily="66" charset="0"/>
              </a:rPr>
              <a:t>tu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t’appelles</a:t>
            </a:r>
            <a:r>
              <a:rPr lang="en-US" dirty="0">
                <a:latin typeface="Comic Sans MS" panose="030F0702030302020204" pitchFamily="66" charset="0"/>
              </a:rPr>
              <a:t> ?    What's your name? (informal)</a:t>
            </a:r>
            <a:r>
              <a:rPr lang="nl-NL" dirty="0">
                <a:latin typeface="Comic Sans MS" panose="030F0702030302020204" pitchFamily="66" charset="0"/>
              </a:rPr>
              <a:t> </a:t>
            </a:r>
          </a:p>
          <a:p>
            <a:pPr marL="0" indent="0">
              <a:buNone/>
            </a:pPr>
            <a:r>
              <a:rPr lang="nl-NL" dirty="0">
                <a:latin typeface="Comic Sans MS" panose="030F0702030302020204" pitchFamily="66" charset="0"/>
              </a:rPr>
              <a:t>Je m’appelle.....     My name is....</a:t>
            </a:r>
            <a:r>
              <a:rPr lang="en-US" dirty="0">
                <a:latin typeface="Comic Sans MS" panose="030F0702030302020204" pitchFamily="66" charset="0"/>
              </a:rPr>
              <a:t> </a:t>
            </a:r>
          </a:p>
          <a:p>
            <a:pPr marL="0" indent="0">
              <a:buNone/>
            </a:pPr>
            <a:endParaRPr lang="en-US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US" dirty="0" err="1">
                <a:latin typeface="Comic Sans MS" panose="030F0702030302020204" pitchFamily="66" charset="0"/>
              </a:rPr>
              <a:t>Quel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âge</a:t>
            </a:r>
            <a:r>
              <a:rPr lang="en-US" dirty="0">
                <a:latin typeface="Comic Sans MS" panose="030F0702030302020204" pitchFamily="66" charset="0"/>
              </a:rPr>
              <a:t> as-</a:t>
            </a:r>
            <a:r>
              <a:rPr lang="en-US" dirty="0" err="1">
                <a:latin typeface="Comic Sans MS" panose="030F0702030302020204" pitchFamily="66" charset="0"/>
              </a:rPr>
              <a:t>tu</a:t>
            </a:r>
            <a:r>
              <a:rPr lang="en-US" dirty="0">
                <a:latin typeface="Comic Sans MS" panose="030F0702030302020204" pitchFamily="66" charset="0"/>
              </a:rPr>
              <a:t> ?     How old are you? (informal) </a:t>
            </a:r>
          </a:p>
          <a:p>
            <a:pPr marL="0" indent="0">
              <a:buNone/>
            </a:pPr>
            <a:r>
              <a:rPr lang="en-US" dirty="0" err="1">
                <a:latin typeface="Comic Sans MS" panose="030F0702030302020204" pitchFamily="66" charset="0"/>
              </a:rPr>
              <a:t>J’ai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neuf</a:t>
            </a:r>
            <a:r>
              <a:rPr lang="en-US" dirty="0">
                <a:latin typeface="Comic Sans MS" panose="030F0702030302020204" pitchFamily="66" charset="0"/>
              </a:rPr>
              <a:t>/dix ans.     I am 9/10 years old.</a:t>
            </a:r>
          </a:p>
          <a:p>
            <a:pPr marL="0" indent="0">
              <a:buNone/>
            </a:pPr>
            <a:endParaRPr lang="en-US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fr-FR" dirty="0">
                <a:latin typeface="Comic Sans MS" panose="030F0702030302020204" pitchFamily="66" charset="0"/>
              </a:rPr>
              <a:t>Où habites tu?     </a:t>
            </a:r>
            <a:r>
              <a:rPr lang="fr-FR" dirty="0" err="1">
                <a:latin typeface="Comic Sans MS" panose="030F0702030302020204" pitchFamily="66" charset="0"/>
              </a:rPr>
              <a:t>Where</a:t>
            </a:r>
            <a:r>
              <a:rPr lang="fr-FR" dirty="0">
                <a:latin typeface="Comic Sans MS" panose="030F0702030302020204" pitchFamily="66" charset="0"/>
              </a:rPr>
              <a:t> do </a:t>
            </a:r>
            <a:r>
              <a:rPr lang="fr-FR" dirty="0" err="1">
                <a:latin typeface="Comic Sans MS" panose="030F0702030302020204" pitchFamily="66" charset="0"/>
              </a:rPr>
              <a:t>you</a:t>
            </a:r>
            <a:r>
              <a:rPr lang="fr-FR" dirty="0">
                <a:latin typeface="Comic Sans MS" panose="030F0702030302020204" pitchFamily="66" charset="0"/>
              </a:rPr>
              <a:t> live?</a:t>
            </a:r>
          </a:p>
          <a:p>
            <a:pPr marL="0" indent="0">
              <a:buNone/>
            </a:pPr>
            <a:r>
              <a:rPr lang="fr-FR" dirty="0">
                <a:latin typeface="Comic Sans MS" panose="030F0702030302020204" pitchFamily="66" charset="0"/>
              </a:rPr>
              <a:t>J'habite en Angleterre.     I live in </a:t>
            </a:r>
            <a:r>
              <a:rPr lang="fr-FR" dirty="0" err="1">
                <a:latin typeface="Comic Sans MS" panose="030F0702030302020204" pitchFamily="66" charset="0"/>
              </a:rPr>
              <a:t>England</a:t>
            </a:r>
            <a:r>
              <a:rPr lang="fr-FR" dirty="0">
                <a:latin typeface="Comic Sans MS" panose="030F0702030302020204" pitchFamily="66" charset="0"/>
              </a:rPr>
              <a:t>.</a:t>
            </a:r>
          </a:p>
          <a:p>
            <a:pPr marL="0" indent="0">
              <a:buNone/>
            </a:pPr>
            <a:endParaRPr lang="fr-FR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dirty="0">
                <a:latin typeface="Comic Sans MS" panose="030F0702030302020204" pitchFamily="66" charset="0"/>
              </a:rPr>
              <a:t>Comment </a:t>
            </a:r>
            <a:r>
              <a:rPr lang="en-GB" dirty="0" err="1">
                <a:latin typeface="Comic Sans MS" panose="030F0702030302020204" pitchFamily="66" charset="0"/>
              </a:rPr>
              <a:t>ça</a:t>
            </a:r>
            <a:r>
              <a:rPr lang="en-GB" dirty="0">
                <a:latin typeface="Comic Sans MS" panose="030F0702030302020204" pitchFamily="66" charset="0"/>
              </a:rPr>
              <a:t> </a:t>
            </a:r>
            <a:r>
              <a:rPr lang="en-GB" dirty="0" err="1">
                <a:latin typeface="Comic Sans MS" panose="030F0702030302020204" pitchFamily="66" charset="0"/>
              </a:rPr>
              <a:t>va</a:t>
            </a:r>
            <a:r>
              <a:rPr lang="en-GB" dirty="0">
                <a:latin typeface="Comic Sans MS" panose="030F0702030302020204" pitchFamily="66" charset="0"/>
              </a:rPr>
              <a:t>?     How is it going?</a:t>
            </a:r>
          </a:p>
          <a:p>
            <a:pPr marL="0" indent="0">
              <a:buNone/>
            </a:pPr>
            <a:r>
              <a:rPr lang="en-GB" dirty="0" err="1">
                <a:latin typeface="Comic Sans MS" panose="030F0702030302020204" pitchFamily="66" charset="0"/>
              </a:rPr>
              <a:t>ça</a:t>
            </a:r>
            <a:r>
              <a:rPr lang="en-GB" dirty="0">
                <a:latin typeface="Comic Sans MS" panose="030F0702030302020204" pitchFamily="66" charset="0"/>
              </a:rPr>
              <a:t> </a:t>
            </a:r>
            <a:r>
              <a:rPr lang="en-GB" dirty="0" err="1">
                <a:latin typeface="Comic Sans MS" panose="030F0702030302020204" pitchFamily="66" charset="0"/>
              </a:rPr>
              <a:t>va</a:t>
            </a:r>
            <a:r>
              <a:rPr lang="en-GB" dirty="0">
                <a:latin typeface="Comic Sans MS" panose="030F0702030302020204" pitchFamily="66" charset="0"/>
              </a:rPr>
              <a:t> bien, </a:t>
            </a:r>
            <a:r>
              <a:rPr lang="en-GB" dirty="0" err="1">
                <a:latin typeface="Comic Sans MS" panose="030F0702030302020204" pitchFamily="66" charset="0"/>
              </a:rPr>
              <a:t>merçi</a:t>
            </a:r>
            <a:r>
              <a:rPr lang="en-GB" dirty="0">
                <a:latin typeface="Comic Sans MS" panose="030F0702030302020204" pitchFamily="66" charset="0"/>
              </a:rPr>
              <a:t>!     It’s going well, thank you.</a:t>
            </a:r>
            <a:endParaRPr lang="fr-FR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fr-FR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AE47BC6-9DFA-42F5-A777-86F14A9BDF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49000" y="58721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037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5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2A9CB-A27B-47F4-89AE-7C32F63ED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184" y="259108"/>
            <a:ext cx="10515600" cy="1325563"/>
          </a:xfrm>
        </p:spPr>
        <p:txBody>
          <a:bodyPr/>
          <a:lstStyle/>
          <a:p>
            <a:pPr algn="ctr"/>
            <a:r>
              <a:rPr lang="en-GB" dirty="0">
                <a:latin typeface="Comic Sans MS" panose="030F0702030302020204" pitchFamily="66" charset="0"/>
              </a:rPr>
              <a:t>Les questions - Questions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29C5755-8945-485C-8C55-F8534321F5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1584671"/>
            <a:ext cx="609600" cy="6096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20E367F-3B95-41AA-92B6-6FF64193279D}"/>
              </a:ext>
            </a:extLst>
          </p:cNvPr>
          <p:cNvSpPr/>
          <p:nvPr/>
        </p:nvSpPr>
        <p:spPr>
          <a:xfrm>
            <a:off x="5349774" y="2633463"/>
            <a:ext cx="2628033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3900" dirty="0">
                <a:solidFill>
                  <a:prstClr val="black"/>
                </a:solidFill>
                <a:latin typeface="Comic Sans MS" panose="030F0702030302020204" pitchFamily="66" charset="0"/>
                <a:ea typeface="+mj-ea"/>
                <a:cs typeface="+mj-cs"/>
              </a:rPr>
              <a:t>?</a:t>
            </a:r>
            <a:endParaRPr lang="en-GB" sz="8000" dirty="0"/>
          </a:p>
        </p:txBody>
      </p:sp>
    </p:spTree>
    <p:extLst>
      <p:ext uri="{BB962C8B-B14F-4D97-AF65-F5344CB8AC3E}">
        <p14:creationId xmlns:p14="http://schemas.microsoft.com/office/powerpoint/2010/main" val="1851532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2A9CB-A27B-47F4-89AE-7C32F63ED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184" y="259108"/>
            <a:ext cx="10515600" cy="1325563"/>
          </a:xfrm>
        </p:spPr>
        <p:txBody>
          <a:bodyPr/>
          <a:lstStyle/>
          <a:p>
            <a:pPr algn="ctr"/>
            <a:r>
              <a:rPr lang="en-GB" dirty="0">
                <a:latin typeface="Comic Sans MS" panose="030F0702030302020204" pitchFamily="66" charset="0"/>
              </a:rPr>
              <a:t>Les questions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1BCE0C-44D9-4AC6-9303-A5E47C533E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9810" y="1475916"/>
            <a:ext cx="1792379" cy="255444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8A63339-FF4A-4397-9814-0293FA33A2D2}"/>
              </a:ext>
            </a:extLst>
          </p:cNvPr>
          <p:cNvSpPr/>
          <p:nvPr/>
        </p:nvSpPr>
        <p:spPr>
          <a:xfrm>
            <a:off x="696547" y="3930545"/>
            <a:ext cx="8640507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r-FR" sz="4400" dirty="0">
                <a:solidFill>
                  <a:prstClr val="black"/>
                </a:solidFill>
                <a:latin typeface="Comic Sans MS" panose="030F0702030302020204" pitchFamily="66" charset="0"/>
              </a:rPr>
              <a:t>C’est un chat jaune.  Oui où non?</a:t>
            </a:r>
          </a:p>
          <a:p>
            <a:pPr lvl="0"/>
            <a:endParaRPr lang="fr-FR" sz="4400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lvl="0"/>
            <a:r>
              <a:rPr lang="fr-FR" sz="4400" dirty="0">
                <a:solidFill>
                  <a:prstClr val="black"/>
                </a:solidFill>
                <a:latin typeface="Comic Sans MS" panose="030F0702030302020204" pitchFamily="66" charset="0"/>
              </a:rPr>
              <a:t>Oui, c’est un chat jaune.</a:t>
            </a: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024A1DA-4930-4324-80D1-C06B20BC17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75498" y="6170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199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2A9CB-A27B-47F4-89AE-7C32F63ED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184" y="259108"/>
            <a:ext cx="10515600" cy="1325563"/>
          </a:xfrm>
        </p:spPr>
        <p:txBody>
          <a:bodyPr/>
          <a:lstStyle/>
          <a:p>
            <a:pPr algn="ctr"/>
            <a:r>
              <a:rPr lang="en-GB" dirty="0">
                <a:latin typeface="Comic Sans MS" panose="030F0702030302020204" pitchFamily="66" charset="0"/>
              </a:rPr>
              <a:t>Les questions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A63339-FF4A-4397-9814-0293FA33A2D2}"/>
              </a:ext>
            </a:extLst>
          </p:cNvPr>
          <p:cNvSpPr/>
          <p:nvPr/>
        </p:nvSpPr>
        <p:spPr>
          <a:xfrm>
            <a:off x="696547" y="3930545"/>
            <a:ext cx="8747908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r-FR" sz="4400" dirty="0">
                <a:solidFill>
                  <a:prstClr val="black"/>
                </a:solidFill>
                <a:latin typeface="Comic Sans MS" panose="030F0702030302020204" pitchFamily="66" charset="0"/>
              </a:rPr>
              <a:t>C’est un chien bleu.  Oui où non?</a:t>
            </a:r>
          </a:p>
          <a:p>
            <a:pPr lvl="0"/>
            <a:endParaRPr lang="fr-FR" sz="4400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lvl="0"/>
            <a:r>
              <a:rPr lang="fr-FR" sz="4400" dirty="0">
                <a:solidFill>
                  <a:prstClr val="black"/>
                </a:solidFill>
                <a:latin typeface="Comic Sans MS" panose="030F0702030302020204" pitchFamily="66" charset="0"/>
              </a:rPr>
              <a:t>Non.  C’est un chien rose.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68D150-C38C-43DA-9BAF-0983960F5D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0860" y="1545405"/>
            <a:ext cx="2670279" cy="1908213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328FA40-2A9A-41D0-A2B2-0DBDA5EB4D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03544" y="24995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010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1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2A9CB-A27B-47F4-89AE-7C32F63ED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184" y="259108"/>
            <a:ext cx="10515600" cy="1325563"/>
          </a:xfrm>
        </p:spPr>
        <p:txBody>
          <a:bodyPr/>
          <a:lstStyle/>
          <a:p>
            <a:pPr algn="ctr"/>
            <a:r>
              <a:rPr lang="en-GB" dirty="0">
                <a:latin typeface="Comic Sans MS" panose="030F0702030302020204" pitchFamily="66" charset="0"/>
              </a:rPr>
              <a:t>Les questions – your turn!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A63339-FF4A-4397-9814-0293FA33A2D2}"/>
              </a:ext>
            </a:extLst>
          </p:cNvPr>
          <p:cNvSpPr/>
          <p:nvPr/>
        </p:nvSpPr>
        <p:spPr>
          <a:xfrm>
            <a:off x="696547" y="3930545"/>
            <a:ext cx="8586005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r-FR" sz="4400" dirty="0">
                <a:solidFill>
                  <a:prstClr val="black"/>
                </a:solidFill>
                <a:latin typeface="Comic Sans MS" panose="030F0702030302020204" pitchFamily="66" charset="0"/>
              </a:rPr>
              <a:t>C’est un chien rose.  Oui où non?</a:t>
            </a:r>
          </a:p>
          <a:p>
            <a:pPr lvl="0"/>
            <a:endParaRPr lang="fr-FR" sz="44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68D150-C38C-43DA-9BAF-0983960F5D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0860" y="1545405"/>
            <a:ext cx="2670279" cy="1908213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2335CF7-13FA-416C-B183-2A28D8E26A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47274" y="26318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624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2A9CB-A27B-47F4-89AE-7C32F63ED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184" y="259108"/>
            <a:ext cx="10515600" cy="1325563"/>
          </a:xfrm>
        </p:spPr>
        <p:txBody>
          <a:bodyPr/>
          <a:lstStyle/>
          <a:p>
            <a:pPr algn="ctr"/>
            <a:r>
              <a:rPr lang="en-GB" dirty="0">
                <a:latin typeface="Comic Sans MS" panose="030F0702030302020204" pitchFamily="66" charset="0"/>
              </a:rPr>
              <a:t>Les questions – your turn!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A63339-FF4A-4397-9814-0293FA33A2D2}"/>
              </a:ext>
            </a:extLst>
          </p:cNvPr>
          <p:cNvSpPr/>
          <p:nvPr/>
        </p:nvSpPr>
        <p:spPr>
          <a:xfrm>
            <a:off x="696547" y="3930545"/>
            <a:ext cx="9044464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r-FR" sz="4400" dirty="0">
                <a:solidFill>
                  <a:prstClr val="black"/>
                </a:solidFill>
                <a:latin typeface="Comic Sans MS" panose="030F0702030302020204" pitchFamily="66" charset="0"/>
              </a:rPr>
              <a:t>C’est un poisson bleu.  Oui où non?</a:t>
            </a:r>
          </a:p>
          <a:p>
            <a:pPr lvl="0"/>
            <a:endParaRPr lang="fr-FR" sz="44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2E4101-B426-43D5-9AAF-5FF3BB27A2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2772" y="1514690"/>
            <a:ext cx="2389839" cy="191431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25F2F66-5B66-4A17-8604-5EF032E38C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36211" y="24528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674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2A9CB-A27B-47F4-89AE-7C32F63ED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184" y="259108"/>
            <a:ext cx="10515600" cy="1325563"/>
          </a:xfrm>
        </p:spPr>
        <p:txBody>
          <a:bodyPr/>
          <a:lstStyle/>
          <a:p>
            <a:pPr algn="ctr"/>
            <a:r>
              <a:rPr lang="en-GB" dirty="0">
                <a:latin typeface="Comic Sans MS" panose="030F0702030302020204" pitchFamily="66" charset="0"/>
              </a:rPr>
              <a:t>Les questions – your turn!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A63339-FF4A-4397-9814-0293FA33A2D2}"/>
              </a:ext>
            </a:extLst>
          </p:cNvPr>
          <p:cNvSpPr/>
          <p:nvPr/>
        </p:nvSpPr>
        <p:spPr>
          <a:xfrm>
            <a:off x="696547" y="3930545"/>
            <a:ext cx="11094704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r-FR" sz="4400" dirty="0">
                <a:solidFill>
                  <a:prstClr val="black"/>
                </a:solidFill>
                <a:latin typeface="Comic Sans MS" panose="030F0702030302020204" pitchFamily="66" charset="0"/>
              </a:rPr>
              <a:t>C’est un oiseau bleu et jaune.  Oui où non?</a:t>
            </a:r>
          </a:p>
          <a:p>
            <a:pPr lvl="0"/>
            <a:endParaRPr lang="fr-FR" sz="44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96A3A9-23AE-421C-8207-4E07EC6B84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4924" y="1891901"/>
            <a:ext cx="2633700" cy="1731414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50FA43B-3BBA-4467-845C-9E674417CC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89774" y="26226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033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2A9CB-A27B-47F4-89AE-7C32F63ED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184" y="259108"/>
            <a:ext cx="10515600" cy="1325563"/>
          </a:xfrm>
        </p:spPr>
        <p:txBody>
          <a:bodyPr/>
          <a:lstStyle/>
          <a:p>
            <a:pPr algn="ctr"/>
            <a:r>
              <a:rPr lang="en-GB" dirty="0">
                <a:latin typeface="Comic Sans MS" panose="030F0702030302020204" pitchFamily="66" charset="0"/>
              </a:rPr>
              <a:t>Les questions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96A3A9-23AE-421C-8207-4E07EC6B84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4924" y="1891901"/>
            <a:ext cx="2633700" cy="17314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2770A8-B38B-4242-B7E1-EE7C4D119080}"/>
              </a:ext>
            </a:extLst>
          </p:cNvPr>
          <p:cNvSpPr txBox="1"/>
          <p:nvPr/>
        </p:nvSpPr>
        <p:spPr>
          <a:xfrm>
            <a:off x="371061" y="4134678"/>
            <a:ext cx="10230678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latin typeface="Comic Sans MS" panose="030F0702030302020204" pitchFamily="66" charset="0"/>
              </a:rPr>
              <a:t>Qu' </a:t>
            </a:r>
            <a:r>
              <a:rPr lang="en-GB" sz="4400" dirty="0" err="1">
                <a:latin typeface="Comic Sans MS" panose="030F0702030302020204" pitchFamily="66" charset="0"/>
              </a:rPr>
              <a:t>est-ce</a:t>
            </a:r>
            <a:r>
              <a:rPr lang="en-GB" sz="4400" dirty="0">
                <a:latin typeface="Comic Sans MS" panose="030F0702030302020204" pitchFamily="66" charset="0"/>
              </a:rPr>
              <a:t> que </a:t>
            </a:r>
            <a:r>
              <a:rPr lang="en-GB" sz="4400" dirty="0" err="1">
                <a:latin typeface="Comic Sans MS" panose="030F0702030302020204" pitchFamily="66" charset="0"/>
              </a:rPr>
              <a:t>c'est</a:t>
            </a:r>
            <a:r>
              <a:rPr lang="en-GB" sz="4400" dirty="0">
                <a:latin typeface="Comic Sans MS" panose="030F0702030302020204" pitchFamily="66" charset="0"/>
              </a:rPr>
              <a:t>? – What is it?</a:t>
            </a:r>
          </a:p>
          <a:p>
            <a:endParaRPr lang="en-GB" dirty="0"/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4C0AF2D-7BA2-43F6-AAF6-0487EE6071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29461" y="41346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125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8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2A9CB-A27B-47F4-89AE-7C32F63ED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184" y="259108"/>
            <a:ext cx="10515600" cy="1325563"/>
          </a:xfrm>
        </p:spPr>
        <p:txBody>
          <a:bodyPr/>
          <a:lstStyle/>
          <a:p>
            <a:pPr algn="ctr"/>
            <a:r>
              <a:rPr lang="en-GB" dirty="0">
                <a:latin typeface="Comic Sans MS" panose="030F0702030302020204" pitchFamily="66" charset="0"/>
              </a:rPr>
              <a:t>Les questions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96A3A9-23AE-421C-8207-4E07EC6B84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4924" y="1891901"/>
            <a:ext cx="2633700" cy="17314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2770A8-B38B-4242-B7E1-EE7C4D119080}"/>
              </a:ext>
            </a:extLst>
          </p:cNvPr>
          <p:cNvSpPr txBox="1"/>
          <p:nvPr/>
        </p:nvSpPr>
        <p:spPr>
          <a:xfrm>
            <a:off x="410817" y="3930545"/>
            <a:ext cx="10230678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4400" dirty="0">
              <a:latin typeface="Comic Sans MS" panose="030F0702030302020204" pitchFamily="66" charset="0"/>
            </a:endParaRPr>
          </a:p>
          <a:p>
            <a:r>
              <a:rPr lang="en-GB" sz="4400" dirty="0" err="1">
                <a:latin typeface="Comic Sans MS" panose="030F0702030302020204" pitchFamily="66" charset="0"/>
              </a:rPr>
              <a:t>C’est</a:t>
            </a:r>
            <a:r>
              <a:rPr lang="en-GB" sz="4400" dirty="0">
                <a:latin typeface="Comic Sans MS" panose="030F0702030302020204" pitchFamily="66" charset="0"/>
              </a:rPr>
              <a:t> un/e... – It is a…</a:t>
            </a:r>
          </a:p>
          <a:p>
            <a:endParaRPr lang="en-GB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685E60D-BC54-4DC2-A159-A47E36C4CA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6591" y="47757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26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2A9CB-A27B-47F4-89AE-7C32F63ED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184" y="259108"/>
            <a:ext cx="10515600" cy="1325563"/>
          </a:xfrm>
        </p:spPr>
        <p:txBody>
          <a:bodyPr/>
          <a:lstStyle/>
          <a:p>
            <a:pPr algn="ctr"/>
            <a:r>
              <a:rPr lang="en-GB" dirty="0">
                <a:latin typeface="Comic Sans MS" panose="030F0702030302020204" pitchFamily="66" charset="0"/>
              </a:rPr>
              <a:t>Les questions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96A3A9-23AE-421C-8207-4E07EC6B84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4924" y="1891901"/>
            <a:ext cx="2633700" cy="17314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2770A8-B38B-4242-B7E1-EE7C4D119080}"/>
              </a:ext>
            </a:extLst>
          </p:cNvPr>
          <p:cNvSpPr txBox="1"/>
          <p:nvPr/>
        </p:nvSpPr>
        <p:spPr>
          <a:xfrm>
            <a:off x="371061" y="4134678"/>
            <a:ext cx="1023067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latin typeface="Comic Sans MS" panose="030F0702030302020204" pitchFamily="66" charset="0"/>
              </a:rPr>
              <a:t>Qu' </a:t>
            </a:r>
            <a:r>
              <a:rPr lang="en-GB" sz="4400" dirty="0" err="1">
                <a:latin typeface="Comic Sans MS" panose="030F0702030302020204" pitchFamily="66" charset="0"/>
              </a:rPr>
              <a:t>est-ce</a:t>
            </a:r>
            <a:r>
              <a:rPr lang="en-GB" sz="4400" dirty="0">
                <a:latin typeface="Comic Sans MS" panose="030F0702030302020204" pitchFamily="66" charset="0"/>
              </a:rPr>
              <a:t> que </a:t>
            </a:r>
            <a:r>
              <a:rPr lang="en-GB" sz="4400" dirty="0" err="1">
                <a:latin typeface="Comic Sans MS" panose="030F0702030302020204" pitchFamily="66" charset="0"/>
              </a:rPr>
              <a:t>c'est</a:t>
            </a:r>
            <a:r>
              <a:rPr lang="en-GB" sz="4400" dirty="0">
                <a:latin typeface="Comic Sans MS" panose="030F0702030302020204" pitchFamily="66" charset="0"/>
              </a:rPr>
              <a:t>?</a:t>
            </a:r>
          </a:p>
          <a:p>
            <a:endParaRPr lang="en-GB" sz="4400" dirty="0">
              <a:latin typeface="Comic Sans MS" panose="030F0702030302020204" pitchFamily="66" charset="0"/>
            </a:endParaRPr>
          </a:p>
          <a:p>
            <a:r>
              <a:rPr lang="en-GB" sz="4400" dirty="0" err="1">
                <a:latin typeface="Comic Sans MS" panose="030F0702030302020204" pitchFamily="66" charset="0"/>
              </a:rPr>
              <a:t>C’est</a:t>
            </a:r>
            <a:r>
              <a:rPr lang="en-GB" sz="4400" dirty="0">
                <a:latin typeface="Comic Sans MS" panose="030F0702030302020204" pitchFamily="66" charset="0"/>
              </a:rPr>
              <a:t> un </a:t>
            </a:r>
            <a:r>
              <a:rPr lang="en-GB" sz="4400" dirty="0" err="1">
                <a:latin typeface="Comic Sans MS" panose="030F0702030302020204" pitchFamily="66" charset="0"/>
              </a:rPr>
              <a:t>oiseaux</a:t>
            </a:r>
            <a:r>
              <a:rPr lang="en-GB" sz="4400" dirty="0">
                <a:latin typeface="Comic Sans MS" panose="030F0702030302020204" pitchFamily="66" charset="0"/>
              </a:rPr>
              <a:t> bleu. </a:t>
            </a:r>
            <a:endParaRPr lang="en-GB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7018781-88AD-4A57-BE48-BBFA0C2A17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27165" y="47807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46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2A9CB-A27B-47F4-89AE-7C32F63ED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184" y="259108"/>
            <a:ext cx="10515600" cy="1325563"/>
          </a:xfrm>
        </p:spPr>
        <p:txBody>
          <a:bodyPr/>
          <a:lstStyle/>
          <a:p>
            <a:pPr algn="ctr"/>
            <a:r>
              <a:rPr lang="en-GB" dirty="0">
                <a:latin typeface="Comic Sans MS" panose="030F0702030302020204" pitchFamily="66" charset="0"/>
              </a:rPr>
              <a:t>Les questions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2770A8-B38B-4242-B7E1-EE7C4D119080}"/>
              </a:ext>
            </a:extLst>
          </p:cNvPr>
          <p:cNvSpPr txBox="1"/>
          <p:nvPr/>
        </p:nvSpPr>
        <p:spPr>
          <a:xfrm>
            <a:off x="304800" y="4211500"/>
            <a:ext cx="1023067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latin typeface="Comic Sans MS" panose="030F0702030302020204" pitchFamily="66" charset="0"/>
              </a:rPr>
              <a:t>Qu' </a:t>
            </a:r>
            <a:r>
              <a:rPr lang="en-GB" sz="4400" dirty="0" err="1">
                <a:latin typeface="Comic Sans MS" panose="030F0702030302020204" pitchFamily="66" charset="0"/>
              </a:rPr>
              <a:t>est-ce</a:t>
            </a:r>
            <a:r>
              <a:rPr lang="en-GB" sz="4400" dirty="0">
                <a:latin typeface="Comic Sans MS" panose="030F0702030302020204" pitchFamily="66" charset="0"/>
              </a:rPr>
              <a:t> que </a:t>
            </a:r>
            <a:r>
              <a:rPr lang="en-GB" sz="4400" dirty="0" err="1">
                <a:latin typeface="Comic Sans MS" panose="030F0702030302020204" pitchFamily="66" charset="0"/>
              </a:rPr>
              <a:t>c'est</a:t>
            </a:r>
            <a:r>
              <a:rPr lang="en-GB" sz="4400" dirty="0">
                <a:latin typeface="Comic Sans MS" panose="030F0702030302020204" pitchFamily="66" charset="0"/>
              </a:rPr>
              <a:t>?</a:t>
            </a:r>
          </a:p>
          <a:p>
            <a:endParaRPr lang="en-GB" sz="4400" dirty="0">
              <a:latin typeface="Comic Sans MS" panose="030F0702030302020204" pitchFamily="66" charset="0"/>
            </a:endParaRPr>
          </a:p>
          <a:p>
            <a:r>
              <a:rPr lang="fr-FR" sz="4400" dirty="0">
                <a:solidFill>
                  <a:prstClr val="black"/>
                </a:solidFill>
                <a:latin typeface="Comic Sans MS" panose="030F0702030302020204" pitchFamily="66" charset="0"/>
              </a:rPr>
              <a:t>C’est un poisson orange.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F1D16F-A8D8-4183-BA15-6CF1019AA0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3845" y="1584671"/>
            <a:ext cx="2389839" cy="1920406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9284E88-84E0-4A63-A011-11220B9AA2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19931" y="49685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695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903B6B-D4B1-46C3-894C-E2F4A59EA5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1618" y="156023"/>
            <a:ext cx="8308763" cy="5542411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CDDC7AC-E72D-469B-9CAD-A09DFEC44F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87270" y="924339"/>
            <a:ext cx="609600" cy="6096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2089903-8478-4F21-B3D2-25143EB55DFA}"/>
              </a:ext>
            </a:extLst>
          </p:cNvPr>
          <p:cNvSpPr/>
          <p:nvPr/>
        </p:nvSpPr>
        <p:spPr>
          <a:xfrm>
            <a:off x="256254" y="5870980"/>
            <a:ext cx="932659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latin typeface="Comic Sans MS" panose="030F0702030302020204" pitchFamily="66" charset="0"/>
              </a:rPr>
              <a:t>Quelle est ta couleur préférée?  </a:t>
            </a:r>
            <a:r>
              <a:rPr lang="fr-FR" sz="2400" dirty="0" err="1">
                <a:latin typeface="Comic Sans MS" panose="030F0702030302020204" pitchFamily="66" charset="0"/>
              </a:rPr>
              <a:t>What</a:t>
            </a:r>
            <a:r>
              <a:rPr lang="fr-FR" sz="2400" dirty="0">
                <a:latin typeface="Comic Sans MS" panose="030F0702030302020204" pitchFamily="66" charset="0"/>
              </a:rPr>
              <a:t> </a:t>
            </a:r>
            <a:r>
              <a:rPr lang="fr-FR" sz="2400" dirty="0" err="1">
                <a:latin typeface="Comic Sans MS" panose="030F0702030302020204" pitchFamily="66" charset="0"/>
              </a:rPr>
              <a:t>is</a:t>
            </a:r>
            <a:r>
              <a:rPr lang="fr-FR" sz="2400" dirty="0">
                <a:latin typeface="Comic Sans MS" panose="030F0702030302020204" pitchFamily="66" charset="0"/>
              </a:rPr>
              <a:t> </a:t>
            </a:r>
            <a:r>
              <a:rPr lang="fr-FR" sz="2400" dirty="0" err="1">
                <a:latin typeface="Comic Sans MS" panose="030F0702030302020204" pitchFamily="66" charset="0"/>
              </a:rPr>
              <a:t>your</a:t>
            </a:r>
            <a:r>
              <a:rPr lang="fr-FR" sz="2400" dirty="0">
                <a:latin typeface="Comic Sans MS" panose="030F0702030302020204" pitchFamily="66" charset="0"/>
              </a:rPr>
              <a:t> </a:t>
            </a:r>
            <a:r>
              <a:rPr lang="fr-FR" sz="2400" dirty="0" err="1">
                <a:latin typeface="Comic Sans MS" panose="030F0702030302020204" pitchFamily="66" charset="0"/>
              </a:rPr>
              <a:t>favourite</a:t>
            </a:r>
            <a:r>
              <a:rPr lang="fr-FR" sz="2400" dirty="0">
                <a:latin typeface="Comic Sans MS" panose="030F0702030302020204" pitchFamily="66" charset="0"/>
              </a:rPr>
              <a:t> </a:t>
            </a:r>
            <a:r>
              <a:rPr lang="fr-FR" sz="2400" dirty="0" err="1">
                <a:latin typeface="Comic Sans MS" panose="030F0702030302020204" pitchFamily="66" charset="0"/>
              </a:rPr>
              <a:t>colour</a:t>
            </a:r>
            <a:r>
              <a:rPr lang="fr-FR" sz="2400" dirty="0">
                <a:latin typeface="Comic Sans MS" panose="030F0702030302020204" pitchFamily="66" charset="0"/>
              </a:rPr>
              <a:t>?</a:t>
            </a:r>
          </a:p>
          <a:p>
            <a:r>
              <a:rPr lang="fr-FR" sz="2400" dirty="0">
                <a:latin typeface="Comic Sans MS" panose="030F0702030302020204" pitchFamily="66" charset="0"/>
              </a:rPr>
              <a:t>Ma couleur préférée est …</a:t>
            </a:r>
            <a:endParaRPr lang="en-GB" sz="2400" dirty="0">
              <a:latin typeface="Comic Sans MS" panose="030F0702030302020204" pitchFamily="66" charset="0"/>
            </a:endParaRP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BE7FA1E-8C11-4A00-A72F-D3FCD50F347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92070" y="58709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236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56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2A9CB-A27B-47F4-89AE-7C32F63ED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184" y="259108"/>
            <a:ext cx="10515600" cy="1325563"/>
          </a:xfrm>
        </p:spPr>
        <p:txBody>
          <a:bodyPr/>
          <a:lstStyle/>
          <a:p>
            <a:pPr algn="ctr"/>
            <a:r>
              <a:rPr lang="en-GB" dirty="0">
                <a:latin typeface="Comic Sans MS" panose="030F0702030302020204" pitchFamily="66" charset="0"/>
              </a:rPr>
              <a:t>Les questions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2770A8-B38B-4242-B7E1-EE7C4D119080}"/>
              </a:ext>
            </a:extLst>
          </p:cNvPr>
          <p:cNvSpPr txBox="1"/>
          <p:nvPr/>
        </p:nvSpPr>
        <p:spPr>
          <a:xfrm>
            <a:off x="304800" y="4211500"/>
            <a:ext cx="1023067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latin typeface="Comic Sans MS" panose="030F0702030302020204" pitchFamily="66" charset="0"/>
              </a:rPr>
              <a:t>Qu' </a:t>
            </a:r>
            <a:r>
              <a:rPr lang="en-GB" sz="4400" dirty="0" err="1">
                <a:latin typeface="Comic Sans MS" panose="030F0702030302020204" pitchFamily="66" charset="0"/>
              </a:rPr>
              <a:t>est-ce</a:t>
            </a:r>
            <a:r>
              <a:rPr lang="en-GB" sz="4400" dirty="0">
                <a:latin typeface="Comic Sans MS" panose="030F0702030302020204" pitchFamily="66" charset="0"/>
              </a:rPr>
              <a:t> que </a:t>
            </a:r>
            <a:r>
              <a:rPr lang="en-GB" sz="4400" dirty="0" err="1">
                <a:latin typeface="Comic Sans MS" panose="030F0702030302020204" pitchFamily="66" charset="0"/>
              </a:rPr>
              <a:t>c'est</a:t>
            </a:r>
            <a:r>
              <a:rPr lang="en-GB" sz="4400" dirty="0">
                <a:latin typeface="Comic Sans MS" panose="030F0702030302020204" pitchFamily="66" charset="0"/>
              </a:rPr>
              <a:t>?</a:t>
            </a:r>
          </a:p>
          <a:p>
            <a:endParaRPr lang="en-GB" sz="4400" dirty="0">
              <a:latin typeface="Comic Sans MS" panose="030F0702030302020204" pitchFamily="66" charset="0"/>
            </a:endParaRPr>
          </a:p>
          <a:p>
            <a:r>
              <a:rPr lang="fr-FR" sz="4400" dirty="0">
                <a:solidFill>
                  <a:prstClr val="black"/>
                </a:solidFill>
                <a:latin typeface="Comic Sans MS" panose="030F0702030302020204" pitchFamily="66" charset="0"/>
              </a:rPr>
              <a:t>C’est un chien rose.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37FAB3-6075-4ADA-829C-E17D36FAFA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0860" y="1799032"/>
            <a:ext cx="2670279" cy="1908213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A25E181-7D24-4B42-B112-C79816D7DC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97078" y="49685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767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2A9CB-A27B-47F4-89AE-7C32F63ED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184" y="259108"/>
            <a:ext cx="10515600" cy="1325563"/>
          </a:xfrm>
        </p:spPr>
        <p:txBody>
          <a:bodyPr/>
          <a:lstStyle/>
          <a:p>
            <a:pPr algn="ctr"/>
            <a:r>
              <a:rPr lang="en-GB" dirty="0">
                <a:latin typeface="Comic Sans MS" panose="030F0702030302020204" pitchFamily="66" charset="0"/>
              </a:rPr>
              <a:t>Les questions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2770A8-B38B-4242-B7E1-EE7C4D119080}"/>
              </a:ext>
            </a:extLst>
          </p:cNvPr>
          <p:cNvSpPr txBox="1"/>
          <p:nvPr/>
        </p:nvSpPr>
        <p:spPr>
          <a:xfrm>
            <a:off x="304800" y="4211500"/>
            <a:ext cx="1023067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latin typeface="Comic Sans MS" panose="030F0702030302020204" pitchFamily="66" charset="0"/>
              </a:rPr>
              <a:t>Qu' </a:t>
            </a:r>
            <a:r>
              <a:rPr lang="en-GB" sz="4400" dirty="0" err="1">
                <a:latin typeface="Comic Sans MS" panose="030F0702030302020204" pitchFamily="66" charset="0"/>
              </a:rPr>
              <a:t>est-ce</a:t>
            </a:r>
            <a:r>
              <a:rPr lang="en-GB" sz="4400" dirty="0">
                <a:latin typeface="Comic Sans MS" panose="030F0702030302020204" pitchFamily="66" charset="0"/>
              </a:rPr>
              <a:t> que </a:t>
            </a:r>
            <a:r>
              <a:rPr lang="en-GB" sz="4400" dirty="0" err="1">
                <a:latin typeface="Comic Sans MS" panose="030F0702030302020204" pitchFamily="66" charset="0"/>
              </a:rPr>
              <a:t>c'est</a:t>
            </a:r>
            <a:r>
              <a:rPr lang="en-GB" sz="4400" dirty="0">
                <a:latin typeface="Comic Sans MS" panose="030F0702030302020204" pitchFamily="66" charset="0"/>
              </a:rPr>
              <a:t>?</a:t>
            </a:r>
          </a:p>
          <a:p>
            <a:endParaRPr lang="en-GB" sz="4400" dirty="0">
              <a:latin typeface="Comic Sans MS" panose="030F0702030302020204" pitchFamily="66" charset="0"/>
            </a:endParaRPr>
          </a:p>
          <a:p>
            <a:r>
              <a:rPr lang="fr-FR" sz="4400" dirty="0">
                <a:solidFill>
                  <a:prstClr val="black"/>
                </a:solidFill>
                <a:latin typeface="Comic Sans MS" panose="030F0702030302020204" pitchFamily="66" charset="0"/>
              </a:rPr>
              <a:t>C’est une cheval brun.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E5C8FF-2DC6-406D-AAEF-2FE9117A33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1300" y="1471202"/>
            <a:ext cx="2109399" cy="2164268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D6A0A3F-6BF8-4B57-B121-21DB7B2C9D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44069" y="49685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681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2A9CB-A27B-47F4-89AE-7C32F63ED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184" y="259108"/>
            <a:ext cx="10515600" cy="1325563"/>
          </a:xfrm>
        </p:spPr>
        <p:txBody>
          <a:bodyPr/>
          <a:lstStyle/>
          <a:p>
            <a:pPr algn="ctr"/>
            <a:r>
              <a:rPr lang="en-GB" dirty="0">
                <a:latin typeface="Comic Sans MS" panose="030F0702030302020204" pitchFamily="66" charset="0"/>
              </a:rPr>
              <a:t>Au revoir! – Goodbye!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27CD73-16A9-40FB-A429-8EB3C463BE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4437" y="2357437"/>
            <a:ext cx="2143125" cy="2143125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D64E9E2-C262-445C-88F0-B7F162FEBC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199" y="52700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980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6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57327-4056-4398-BC7F-FA1273681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E58692-E3E4-43C7-8F4F-BEA835BB4D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716" y="159822"/>
            <a:ext cx="4618599" cy="669817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DA221E2-C059-49DE-8BE6-28E360D08256}"/>
              </a:ext>
            </a:extLst>
          </p:cNvPr>
          <p:cNvSpPr/>
          <p:nvPr/>
        </p:nvSpPr>
        <p:spPr>
          <a:xfrm>
            <a:off x="5430128" y="2107007"/>
            <a:ext cx="533030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 err="1">
                <a:latin typeface="Comic Sans MS" panose="030F0702030302020204" pitchFamily="66" charset="0"/>
              </a:rPr>
              <a:t>C'est</a:t>
            </a:r>
            <a:r>
              <a:rPr lang="en-GB" sz="2400" dirty="0">
                <a:latin typeface="Comic Sans MS" panose="030F0702030302020204" pitchFamily="66" charset="0"/>
              </a:rPr>
              <a:t> </a:t>
            </a:r>
            <a:r>
              <a:rPr lang="en-GB" sz="2400" dirty="0" err="1">
                <a:latin typeface="Comic Sans MS" panose="030F0702030302020204" pitchFamily="66" charset="0"/>
              </a:rPr>
              <a:t>quel</a:t>
            </a:r>
            <a:r>
              <a:rPr lang="en-GB" sz="2400" dirty="0">
                <a:latin typeface="Comic Sans MS" panose="030F0702030302020204" pitchFamily="66" charset="0"/>
              </a:rPr>
              <a:t> jour </a:t>
            </a:r>
            <a:r>
              <a:rPr lang="en-GB" sz="2400" dirty="0" err="1">
                <a:latin typeface="Comic Sans MS" panose="030F0702030302020204" pitchFamily="66" charset="0"/>
              </a:rPr>
              <a:t>aujourd'hui</a:t>
            </a:r>
            <a:r>
              <a:rPr lang="en-GB" sz="2400" dirty="0">
                <a:latin typeface="Comic Sans MS" panose="030F0702030302020204" pitchFamily="66" charset="0"/>
              </a:rPr>
              <a:t>?      </a:t>
            </a:r>
          </a:p>
          <a:p>
            <a:r>
              <a:rPr lang="en-GB" sz="2400" dirty="0">
                <a:latin typeface="Comic Sans MS" panose="030F0702030302020204" pitchFamily="66" charset="0"/>
              </a:rPr>
              <a:t>What is the day today?</a:t>
            </a:r>
          </a:p>
          <a:p>
            <a:endParaRPr lang="en-GB" sz="2400" dirty="0">
              <a:latin typeface="Comic Sans MS" panose="030F0702030302020204" pitchFamily="66" charset="0"/>
            </a:endParaRPr>
          </a:p>
          <a:p>
            <a:r>
              <a:rPr lang="en-GB" sz="2400" dirty="0" err="1">
                <a:latin typeface="Comic Sans MS" panose="030F0702030302020204" pitchFamily="66" charset="0"/>
              </a:rPr>
              <a:t>Aujourd’hui</a:t>
            </a:r>
            <a:r>
              <a:rPr lang="en-GB" sz="2400" dirty="0">
                <a:latin typeface="Comic Sans MS" panose="030F0702030302020204" pitchFamily="66" charset="0"/>
              </a:rPr>
              <a:t>, </a:t>
            </a:r>
            <a:r>
              <a:rPr lang="en-GB" sz="2400" dirty="0" err="1">
                <a:latin typeface="Comic Sans MS" panose="030F0702030302020204" pitchFamily="66" charset="0"/>
              </a:rPr>
              <a:t>c’est</a:t>
            </a:r>
            <a:r>
              <a:rPr lang="en-GB" sz="2400" dirty="0">
                <a:latin typeface="Comic Sans MS" panose="030F0702030302020204" pitchFamily="66" charset="0"/>
              </a:rPr>
              <a:t> …     Today, it’s … 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90EDC2F-8CFB-4CA3-B6FD-AAB3B572C3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90480" y="49248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778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8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143852-063A-4273-AB6D-696C4324CD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363" y="577800"/>
            <a:ext cx="8956879" cy="606215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DEC963F-9D74-430F-AEB3-D2E9926343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20997" y="28299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07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008D18-A5FD-4B8C-9B81-7D1BD3A376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785" y="422837"/>
            <a:ext cx="8134350" cy="553402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8E832C3-4AD8-41A5-8EC8-CF499C8CED90}"/>
              </a:ext>
            </a:extLst>
          </p:cNvPr>
          <p:cNvSpPr/>
          <p:nvPr/>
        </p:nvSpPr>
        <p:spPr>
          <a:xfrm>
            <a:off x="727129" y="6250497"/>
            <a:ext cx="49137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5"/>
              </a:rPr>
              <a:t>https://www.youtube.com/watch?v=_LYy3P2okyw</a:t>
            </a:r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689FDC7-D71C-4C33-A8C3-86CB3DCF6A44}"/>
              </a:ext>
            </a:extLst>
          </p:cNvPr>
          <p:cNvSpPr/>
          <p:nvPr/>
        </p:nvSpPr>
        <p:spPr>
          <a:xfrm>
            <a:off x="8761253" y="422837"/>
            <a:ext cx="343074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 err="1">
                <a:latin typeface="Comic Sans MS" panose="030F0702030302020204" pitchFamily="66" charset="0"/>
              </a:rPr>
              <a:t>L'alphabet</a:t>
            </a:r>
            <a:r>
              <a:rPr lang="en-GB" sz="2400" dirty="0">
                <a:latin typeface="Comic Sans MS" panose="030F0702030302020204" pitchFamily="66" charset="0"/>
              </a:rPr>
              <a:t> </a:t>
            </a:r>
            <a:r>
              <a:rPr lang="en-GB" sz="2400" dirty="0" err="1">
                <a:latin typeface="Comic Sans MS" panose="030F0702030302020204" pitchFamily="66" charset="0"/>
              </a:rPr>
              <a:t>en</a:t>
            </a:r>
            <a:r>
              <a:rPr lang="en-GB" sz="2400" dirty="0">
                <a:latin typeface="Comic Sans MS" panose="030F0702030302020204" pitchFamily="66" charset="0"/>
              </a:rPr>
              <a:t> </a:t>
            </a:r>
            <a:r>
              <a:rPr lang="en-GB" sz="2400" dirty="0" err="1">
                <a:latin typeface="Comic Sans MS" panose="030F0702030302020204" pitchFamily="66" charset="0"/>
              </a:rPr>
              <a:t>Français</a:t>
            </a:r>
            <a:endParaRPr lang="en-GB" sz="2400" dirty="0">
              <a:latin typeface="Comic Sans MS" panose="030F0702030302020204" pitchFamily="66" charset="0"/>
            </a:endParaRPr>
          </a:p>
          <a:p>
            <a:r>
              <a:rPr lang="en-GB" sz="2400" dirty="0">
                <a:latin typeface="Comic Sans MS" panose="030F0702030302020204" pitchFamily="66" charset="0"/>
              </a:rPr>
              <a:t> – the alphabet</a:t>
            </a:r>
          </a:p>
          <a:p>
            <a:endParaRPr lang="en-GB" sz="2400" dirty="0">
              <a:latin typeface="Comic Sans MS" panose="030F0702030302020204" pitchFamily="66" charset="0"/>
            </a:endParaRP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BC982BD-4B3B-48DD-AB7D-03E88B7C85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71826" y="23025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55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240DF-7944-4C09-8547-3C85F457CC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6765" y="-710440"/>
            <a:ext cx="9144000" cy="2387600"/>
          </a:xfrm>
        </p:spPr>
        <p:txBody>
          <a:bodyPr/>
          <a:lstStyle/>
          <a:p>
            <a:r>
              <a:rPr lang="en-GB" dirty="0">
                <a:latin typeface="Comic Sans MS" panose="030F0702030302020204" pitchFamily="66" charset="0"/>
              </a:rPr>
              <a:t>Les </a:t>
            </a:r>
            <a:r>
              <a:rPr lang="en-GB" dirty="0" err="1">
                <a:latin typeface="Comic Sans MS" panose="030F0702030302020204" pitchFamily="66" charset="0"/>
              </a:rPr>
              <a:t>animaux</a:t>
            </a:r>
            <a:r>
              <a:rPr lang="en-GB" dirty="0">
                <a:latin typeface="Comic Sans MS" panose="030F0702030302020204" pitchFamily="66" charset="0"/>
              </a:rPr>
              <a:t> - animals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805E669-9CCE-4B50-AD6E-B6A62E69FC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2029999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53E26B-07D4-4F70-A836-694F44A02A8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933" r="25688"/>
          <a:stretch/>
        </p:blipFill>
        <p:spPr>
          <a:xfrm>
            <a:off x="4240694" y="2334799"/>
            <a:ext cx="1205949" cy="28348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8CE535-16AD-4E03-9A57-B114FF099E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0663" y="4396846"/>
            <a:ext cx="2145978" cy="21459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CB71E5-EF97-4922-928C-B373212AC5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1" y="2918719"/>
            <a:ext cx="1120954" cy="89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284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80DF9-44DF-4AB9-8599-0B090B2CC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8677" y="298722"/>
            <a:ext cx="10515600" cy="3357789"/>
          </a:xfrm>
        </p:spPr>
        <p:txBody>
          <a:bodyPr>
            <a:normAutofit/>
          </a:bodyPr>
          <a:lstStyle/>
          <a:p>
            <a:r>
              <a:rPr lang="en-GB" sz="6700" dirty="0">
                <a:latin typeface="Comic Sans MS" panose="030F0702030302020204" pitchFamily="66" charset="0"/>
              </a:rPr>
              <a:t>Un </a:t>
            </a:r>
            <a:r>
              <a:rPr lang="en-GB" sz="6700" dirty="0" err="1">
                <a:latin typeface="Comic Sans MS" panose="030F0702030302020204" pitchFamily="66" charset="0"/>
              </a:rPr>
              <a:t>chien</a:t>
            </a:r>
            <a:r>
              <a:rPr lang="en-GB" sz="6700" dirty="0">
                <a:latin typeface="Comic Sans MS" panose="030F0702030302020204" pitchFamily="66" charset="0"/>
              </a:rPr>
              <a:t> – a dog</a:t>
            </a:r>
            <a:br>
              <a:rPr lang="en-GB" sz="6700" dirty="0">
                <a:latin typeface="Comic Sans MS" panose="030F0702030302020204" pitchFamily="66" charset="0"/>
              </a:rPr>
            </a:br>
            <a:br>
              <a:rPr lang="en-GB" dirty="0"/>
            </a:br>
            <a:endParaRPr lang="en-GB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17ACB5A-7BFA-48EC-BF1A-C03367F676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2077278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F4339E-5331-4090-BCA9-B5C6A8BA06D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865" r="22231"/>
          <a:stretch/>
        </p:blipFill>
        <p:spPr>
          <a:xfrm>
            <a:off x="4625009" y="3429000"/>
            <a:ext cx="2782956" cy="283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893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80DF9-44DF-4AB9-8599-0B090B2CC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1537" y="1053102"/>
            <a:ext cx="10515600" cy="3357789"/>
          </a:xfrm>
        </p:spPr>
        <p:txBody>
          <a:bodyPr>
            <a:normAutofit/>
          </a:bodyPr>
          <a:lstStyle/>
          <a:p>
            <a:r>
              <a:rPr lang="en-GB" sz="6700" dirty="0">
                <a:latin typeface="Comic Sans MS" panose="030F0702030302020204" pitchFamily="66" charset="0"/>
              </a:rPr>
              <a:t>Un chat – a cat</a:t>
            </a:r>
            <a:br>
              <a:rPr lang="en-GB" sz="6700" dirty="0">
                <a:latin typeface="Comic Sans MS" panose="030F0702030302020204" pitchFamily="66" charset="0"/>
              </a:rPr>
            </a:br>
            <a:br>
              <a:rPr lang="en-GB" sz="6700" dirty="0">
                <a:latin typeface="Comic Sans MS" panose="030F0702030302020204" pitchFamily="66" charset="0"/>
              </a:rPr>
            </a:br>
            <a:br>
              <a:rPr lang="en-GB" dirty="0"/>
            </a:br>
            <a:endParaRPr lang="en-GB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038426C-2F12-4FE9-A79E-B170A71176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9652" y="2427196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EBA3BC0-0046-44DD-8220-2BAEA0B9E7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7689" y="3536880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708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481</Words>
  <Application>Microsoft Office PowerPoint</Application>
  <PresentationFormat>Widescreen</PresentationFormat>
  <Paragraphs>92</Paragraphs>
  <Slides>32</Slides>
  <Notes>0</Notes>
  <HiddenSlides>0</HiddenSlides>
  <MMClips>33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Calibri</vt:lpstr>
      <vt:lpstr>Calibri Light</vt:lpstr>
      <vt:lpstr>Comic Sans MS</vt:lpstr>
      <vt:lpstr>Office Theme</vt:lpstr>
      <vt:lpstr>Bonjour!   </vt:lpstr>
      <vt:lpstr>Les questions - questions</vt:lpstr>
      <vt:lpstr>PowerPoint Presentation</vt:lpstr>
      <vt:lpstr>PowerPoint Presentation</vt:lpstr>
      <vt:lpstr>PowerPoint Presentation</vt:lpstr>
      <vt:lpstr>PowerPoint Presentation</vt:lpstr>
      <vt:lpstr>Les animaux - animals</vt:lpstr>
      <vt:lpstr>Un chien – a dog  </vt:lpstr>
      <vt:lpstr>Un chat – a cat   </vt:lpstr>
      <vt:lpstr>Un poisson – a fish    </vt:lpstr>
      <vt:lpstr>Un oiseau - a bird     </vt:lpstr>
      <vt:lpstr>Une vache – a cow      </vt:lpstr>
      <vt:lpstr>Une cheval – a horse      </vt:lpstr>
      <vt:lpstr>Putting animals and colours together!</vt:lpstr>
      <vt:lpstr>Putting animals and colours together!</vt:lpstr>
      <vt:lpstr>Putting animals and colours together!</vt:lpstr>
      <vt:lpstr>Putting animals and colours together!</vt:lpstr>
      <vt:lpstr>Putting animals and colours together!</vt:lpstr>
      <vt:lpstr>Oui où non? – Yes or no?</vt:lpstr>
      <vt:lpstr>Les questions - Questions</vt:lpstr>
      <vt:lpstr>Les questions</vt:lpstr>
      <vt:lpstr>Les questions</vt:lpstr>
      <vt:lpstr>Les questions – your turn!</vt:lpstr>
      <vt:lpstr>Les questions – your turn!</vt:lpstr>
      <vt:lpstr>Les questions – your turn!</vt:lpstr>
      <vt:lpstr>Les questions</vt:lpstr>
      <vt:lpstr>Les questions</vt:lpstr>
      <vt:lpstr>Les questions</vt:lpstr>
      <vt:lpstr>Les questions</vt:lpstr>
      <vt:lpstr>Les questions</vt:lpstr>
      <vt:lpstr>Les questions</vt:lpstr>
      <vt:lpstr>Au revoir! – Goodbye!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animaux</dc:title>
  <dc:creator>Carla Fitzgerald</dc:creator>
  <cp:lastModifiedBy>Carla Fitzgerald</cp:lastModifiedBy>
  <cp:revision>21</cp:revision>
  <dcterms:created xsi:type="dcterms:W3CDTF">2020-04-28T06:51:02Z</dcterms:created>
  <dcterms:modified xsi:type="dcterms:W3CDTF">2020-10-04T10:52:35Z</dcterms:modified>
</cp:coreProperties>
</file>