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59" r:id="rId5"/>
    <p:sldId id="261" r:id="rId6"/>
    <p:sldId id="277" r:id="rId7"/>
    <p:sldId id="260" r:id="rId8"/>
    <p:sldId id="262" r:id="rId9"/>
    <p:sldId id="270" r:id="rId10"/>
    <p:sldId id="268" r:id="rId11"/>
    <p:sldId id="269" r:id="rId12"/>
    <p:sldId id="275" r:id="rId13"/>
    <p:sldId id="264" r:id="rId14"/>
    <p:sldId id="265" r:id="rId15"/>
    <p:sldId id="266" r:id="rId16"/>
    <p:sldId id="273" r:id="rId17"/>
    <p:sldId id="274"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8" d="100"/>
          <a:sy n="78" d="100"/>
        </p:scale>
        <p:origin x="82"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1A04-F1E8-53BB-2079-E0569CEEFE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865D70-C0C7-8000-AF25-9CE2CA07B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A81225-A183-8836-0852-6D20901D6358}"/>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5" name="Footer Placeholder 4">
            <a:extLst>
              <a:ext uri="{FF2B5EF4-FFF2-40B4-BE49-F238E27FC236}">
                <a16:creationId xmlns:a16="http://schemas.microsoft.com/office/drawing/2014/main" id="{2B57E95D-2141-4653-1FAE-C327C9530F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9F4D77-0CBC-FCC1-3E88-3130DDED85D2}"/>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272834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0017-9EDC-F20C-E537-CABF557E08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30FAAE-BFA1-6829-8337-42C5A40BD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7693ED-6660-49F7-420B-0F65A1C91DF7}"/>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5" name="Footer Placeholder 4">
            <a:extLst>
              <a:ext uri="{FF2B5EF4-FFF2-40B4-BE49-F238E27FC236}">
                <a16:creationId xmlns:a16="http://schemas.microsoft.com/office/drawing/2014/main" id="{92480BB9-93CB-D6C8-6D64-3C4593A5FE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20C872-5733-9DEA-DCC3-DB320A6B12A0}"/>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118029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E7E1D2-618F-3B2C-B9D0-34C0303C92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298BBF-A292-5071-D870-5EF939DCF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2EFD92-BFD1-E204-5534-B053F1988ACB}"/>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5" name="Footer Placeholder 4">
            <a:extLst>
              <a:ext uri="{FF2B5EF4-FFF2-40B4-BE49-F238E27FC236}">
                <a16:creationId xmlns:a16="http://schemas.microsoft.com/office/drawing/2014/main" id="{C065A14D-FBB2-D010-A9B4-6B3791FD61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7A476B-91B9-E45F-FCAD-FD28319BB7A3}"/>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290624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E85C-9D6E-71CE-2B68-0EB10D24F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3D523D-D9FC-CE7D-A54E-D5F2AE174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39F80-D534-4CBD-9E33-C75CBE7F859D}"/>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5" name="Footer Placeholder 4">
            <a:extLst>
              <a:ext uri="{FF2B5EF4-FFF2-40B4-BE49-F238E27FC236}">
                <a16:creationId xmlns:a16="http://schemas.microsoft.com/office/drawing/2014/main" id="{3C6979EF-4480-0D52-E5C2-69386457E2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699DDF-C694-49F2-2E37-D33F16BE20CB}"/>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293285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1A69-DCB3-118C-A30D-D16242A2E2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562E9D-3FA6-1333-028D-97C16E5BD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1D312-2B45-FC95-EA54-1C07F7318349}"/>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5" name="Footer Placeholder 4">
            <a:extLst>
              <a:ext uri="{FF2B5EF4-FFF2-40B4-BE49-F238E27FC236}">
                <a16:creationId xmlns:a16="http://schemas.microsoft.com/office/drawing/2014/main" id="{5857E078-A190-3B6A-4370-A59EC2022D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AB496D-3AA3-2D98-AA77-D47AD0911384}"/>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81020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CE6C-4DCF-89F8-6AE0-3C8A7C0DC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336251-E48A-F489-0C83-5728E1E43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BFA2E0-EF17-0A15-7B17-A61E2B7A7D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AEC47F-2664-BB2B-F0F3-7F69970B9120}"/>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6" name="Footer Placeholder 5">
            <a:extLst>
              <a:ext uri="{FF2B5EF4-FFF2-40B4-BE49-F238E27FC236}">
                <a16:creationId xmlns:a16="http://schemas.microsoft.com/office/drawing/2014/main" id="{ECE179FE-B7C8-8963-7425-D291450ED9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9A0B6E-452D-A85E-8D05-A2D7701D701C}"/>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176935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462F-82F8-8C42-C9D3-BA3D288DBB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B73E07-C03C-74D2-2A9F-FA96A4AA3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50CA4-C672-741F-96E5-5704354C53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C1622F-7D4A-1CD7-C90D-519DFBEF1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C64094-8250-ABAB-D55D-FC687B575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A36228-237B-5929-4AC4-CAA8BFBB2BCD}"/>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8" name="Footer Placeholder 7">
            <a:extLst>
              <a:ext uri="{FF2B5EF4-FFF2-40B4-BE49-F238E27FC236}">
                <a16:creationId xmlns:a16="http://schemas.microsoft.com/office/drawing/2014/main" id="{F6C53F1C-588C-ADE5-78C4-652BBE88C48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6A59E4-75AA-EFF8-6298-DB10A1F89787}"/>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131450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21B2-2D2E-9B91-AA25-CC8AA9DC21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EA0AA8-23A4-2A0C-F605-30409147B879}"/>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4" name="Footer Placeholder 3">
            <a:extLst>
              <a:ext uri="{FF2B5EF4-FFF2-40B4-BE49-F238E27FC236}">
                <a16:creationId xmlns:a16="http://schemas.microsoft.com/office/drawing/2014/main" id="{924E8B2F-5517-481D-A6EC-71964DD42D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4286E7-50C9-65D9-DB97-BD5B4022C0F4}"/>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231747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4815A-C5F2-EDE7-0D2B-EE7E102376DB}"/>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3" name="Footer Placeholder 2">
            <a:extLst>
              <a:ext uri="{FF2B5EF4-FFF2-40B4-BE49-F238E27FC236}">
                <a16:creationId xmlns:a16="http://schemas.microsoft.com/office/drawing/2014/main" id="{5769585D-D083-642A-F474-BB0043F8497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ADB8859-E1AF-05F5-5CDB-532A249EF3CA}"/>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35682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6938-7D4B-43A3-AF0F-2099527EE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D1A19B-5D2D-F021-66BF-4F245A33D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0ABC8-6EBD-3581-BD01-2B36219E0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44441-C589-6403-227A-7EDE91587731}"/>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6" name="Footer Placeholder 5">
            <a:extLst>
              <a:ext uri="{FF2B5EF4-FFF2-40B4-BE49-F238E27FC236}">
                <a16:creationId xmlns:a16="http://schemas.microsoft.com/office/drawing/2014/main" id="{6F8FABD4-1FE2-82F0-3CF8-55784EADD36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D8814A7-00D5-5277-0EB5-2CEA1519DF0B}"/>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162894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99FB-429D-7DA0-1D71-FA72CB442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812036-F275-5E5B-A7C9-3B96A6EDA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F3BC5D8-B031-35D3-AE97-566C348E0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FC016-F874-AEE4-C67B-10041C4D4EED}"/>
              </a:ext>
            </a:extLst>
          </p:cNvPr>
          <p:cNvSpPr>
            <a:spLocks noGrp="1"/>
          </p:cNvSpPr>
          <p:nvPr>
            <p:ph type="dt" sz="half" idx="10"/>
          </p:nvPr>
        </p:nvSpPr>
        <p:spPr/>
        <p:txBody>
          <a:bodyPr/>
          <a:lstStyle/>
          <a:p>
            <a:fld id="{B53EC689-918A-4584-BF49-6392D77031F1}" type="datetimeFigureOut">
              <a:rPr lang="en-GB" smtClean="0"/>
              <a:t>05/09/2024</a:t>
            </a:fld>
            <a:endParaRPr lang="en-GB" dirty="0"/>
          </a:p>
        </p:txBody>
      </p:sp>
      <p:sp>
        <p:nvSpPr>
          <p:cNvPr id="6" name="Footer Placeholder 5">
            <a:extLst>
              <a:ext uri="{FF2B5EF4-FFF2-40B4-BE49-F238E27FC236}">
                <a16:creationId xmlns:a16="http://schemas.microsoft.com/office/drawing/2014/main" id="{23756AB3-BA87-BF91-EBEE-1FFCBAF9F1A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4925849-99FE-541C-134A-29404F8A721F}"/>
              </a:ext>
            </a:extLst>
          </p:cNvPr>
          <p:cNvSpPr>
            <a:spLocks noGrp="1"/>
          </p:cNvSpPr>
          <p:nvPr>
            <p:ph type="sldNum" sz="quarter" idx="12"/>
          </p:nvPr>
        </p:nvSpPr>
        <p:spPr/>
        <p:txBody>
          <a:bodyPr/>
          <a:lstStyle/>
          <a:p>
            <a:fld id="{2C0856FB-8193-4F4E-A146-7C8A3FA3A20B}" type="slidenum">
              <a:rPr lang="en-GB" smtClean="0"/>
              <a:t>‹#›</a:t>
            </a:fld>
            <a:endParaRPr lang="en-GB" dirty="0"/>
          </a:p>
        </p:txBody>
      </p:sp>
    </p:spTree>
    <p:extLst>
      <p:ext uri="{BB962C8B-B14F-4D97-AF65-F5344CB8AC3E}">
        <p14:creationId xmlns:p14="http://schemas.microsoft.com/office/powerpoint/2010/main" val="293423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F30F7-DE56-1F4C-D158-E2D825B19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4C5799-F70B-D3B5-00D0-6948B6CB5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3D5496-263A-CB4F-2BDD-9043EB125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EC689-918A-4584-BF49-6392D77031F1}" type="datetimeFigureOut">
              <a:rPr lang="en-GB" smtClean="0"/>
              <a:t>05/09/2024</a:t>
            </a:fld>
            <a:endParaRPr lang="en-GB" dirty="0"/>
          </a:p>
        </p:txBody>
      </p:sp>
      <p:sp>
        <p:nvSpPr>
          <p:cNvPr id="5" name="Footer Placeholder 4">
            <a:extLst>
              <a:ext uri="{FF2B5EF4-FFF2-40B4-BE49-F238E27FC236}">
                <a16:creationId xmlns:a16="http://schemas.microsoft.com/office/drawing/2014/main" id="{142E909D-1B6C-5C2A-16DA-0751BDD60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9C12697-01B5-6414-4135-366857D1B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856FB-8193-4F4E-A146-7C8A3FA3A20B}" type="slidenum">
              <a:rPr lang="en-GB" smtClean="0"/>
              <a:t>‹#›</a:t>
            </a:fld>
            <a:endParaRPr lang="en-GB" dirty="0"/>
          </a:p>
        </p:txBody>
      </p:sp>
    </p:spTree>
    <p:extLst>
      <p:ext uri="{BB962C8B-B14F-4D97-AF65-F5344CB8AC3E}">
        <p14:creationId xmlns:p14="http://schemas.microsoft.com/office/powerpoint/2010/main" val="340951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uton.gov.uk/admission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6B5C39-B3E7-5EA4-877D-54F8E6763FD0}"/>
              </a:ext>
            </a:extLst>
          </p:cNvPr>
          <p:cNvSpPr>
            <a:spLocks noGrp="1"/>
          </p:cNvSpPr>
          <p:nvPr>
            <p:ph type="title"/>
          </p:nvPr>
        </p:nvSpPr>
        <p:spPr>
          <a:xfrm>
            <a:off x="838200" y="5186423"/>
            <a:ext cx="10515600" cy="1114382"/>
          </a:xfrm>
        </p:spPr>
        <p:txBody>
          <a:bodyPr>
            <a:normAutofit/>
          </a:bodyPr>
          <a:lstStyle/>
          <a:p>
            <a:pPr algn="ctr"/>
            <a:r>
              <a:rPr lang="en-US" sz="5200"/>
              <a:t>Applying for High School 2025</a:t>
            </a:r>
            <a:endParaRPr lang="en-GB" sz="5200"/>
          </a:p>
        </p:txBody>
      </p:sp>
      <p:pic>
        <p:nvPicPr>
          <p:cNvPr id="3" name="Picture 2">
            <a:extLst>
              <a:ext uri="{FF2B5EF4-FFF2-40B4-BE49-F238E27FC236}">
                <a16:creationId xmlns:a16="http://schemas.microsoft.com/office/drawing/2014/main" id="{473B63B9-32CD-5FDC-CDA9-19CA41BEF1B2}"/>
              </a:ext>
            </a:extLst>
          </p:cNvPr>
          <p:cNvPicPr>
            <a:picLocks noChangeAspect="1"/>
          </p:cNvPicPr>
          <p:nvPr/>
        </p:nvPicPr>
        <p:blipFill>
          <a:blip r:embed="rId2"/>
          <a:srcRect t="26878"/>
          <a:stretch/>
        </p:blipFill>
        <p:spPr>
          <a:xfrm>
            <a:off x="20" y="10"/>
            <a:ext cx="12191980" cy="5014697"/>
          </a:xfrm>
          <a:prstGeom prst="rect">
            <a:avLst/>
          </a:prstGeom>
        </p:spPr>
      </p:pic>
    </p:spTree>
    <p:extLst>
      <p:ext uri="{BB962C8B-B14F-4D97-AF65-F5344CB8AC3E}">
        <p14:creationId xmlns:p14="http://schemas.microsoft.com/office/powerpoint/2010/main" val="424237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8018-2C8D-45EE-7744-740298B309C0}"/>
              </a:ext>
            </a:extLst>
          </p:cNvPr>
          <p:cNvSpPr>
            <a:spLocks noGrp="1"/>
          </p:cNvSpPr>
          <p:nvPr>
            <p:ph type="title"/>
          </p:nvPr>
        </p:nvSpPr>
        <p:spPr>
          <a:xfrm>
            <a:off x="838200" y="365126"/>
            <a:ext cx="1914832" cy="755752"/>
          </a:xfrm>
        </p:spPr>
        <p:txBody>
          <a:bodyPr/>
          <a:lstStyle/>
          <a:p>
            <a:r>
              <a:rPr lang="en-US" u="sng" dirty="0"/>
              <a:t>Criteria</a:t>
            </a:r>
            <a:endParaRPr lang="en-GB" u="sng" dirty="0"/>
          </a:p>
        </p:txBody>
      </p:sp>
      <p:pic>
        <p:nvPicPr>
          <p:cNvPr id="6" name="Content Placeholder 5">
            <a:extLst>
              <a:ext uri="{FF2B5EF4-FFF2-40B4-BE49-F238E27FC236}">
                <a16:creationId xmlns:a16="http://schemas.microsoft.com/office/drawing/2014/main" id="{69360EB6-DEC2-8183-8D6E-CA909EAD7CB0}"/>
              </a:ext>
            </a:extLst>
          </p:cNvPr>
          <p:cNvPicPr>
            <a:picLocks noGrp="1" noChangeAspect="1"/>
          </p:cNvPicPr>
          <p:nvPr>
            <p:ph idx="1"/>
          </p:nvPr>
        </p:nvPicPr>
        <p:blipFill>
          <a:blip r:embed="rId2"/>
          <a:stretch>
            <a:fillRect/>
          </a:stretch>
        </p:blipFill>
        <p:spPr>
          <a:xfrm>
            <a:off x="679585" y="1181150"/>
            <a:ext cx="10832830" cy="5311724"/>
          </a:xfrm>
        </p:spPr>
      </p:pic>
    </p:spTree>
    <p:extLst>
      <p:ext uri="{BB962C8B-B14F-4D97-AF65-F5344CB8AC3E}">
        <p14:creationId xmlns:p14="http://schemas.microsoft.com/office/powerpoint/2010/main" val="387173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A90E949-4208-B544-FD97-A5A1B9711A1A}"/>
              </a:ext>
            </a:extLst>
          </p:cNvPr>
          <p:cNvPicPr>
            <a:picLocks noGrp="1" noChangeAspect="1"/>
          </p:cNvPicPr>
          <p:nvPr>
            <p:ph idx="1"/>
          </p:nvPr>
        </p:nvPicPr>
        <p:blipFill>
          <a:blip r:embed="rId2"/>
          <a:stretch>
            <a:fillRect/>
          </a:stretch>
        </p:blipFill>
        <p:spPr>
          <a:xfrm>
            <a:off x="588397" y="371029"/>
            <a:ext cx="10766164" cy="6115941"/>
          </a:xfrm>
        </p:spPr>
      </p:pic>
    </p:spTree>
    <p:extLst>
      <p:ext uri="{BB962C8B-B14F-4D97-AF65-F5344CB8AC3E}">
        <p14:creationId xmlns:p14="http://schemas.microsoft.com/office/powerpoint/2010/main" val="364008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0D560-0254-8022-5725-F294FECA469F}"/>
              </a:ext>
            </a:extLst>
          </p:cNvPr>
          <p:cNvPicPr>
            <a:picLocks noChangeAspect="1"/>
          </p:cNvPicPr>
          <p:nvPr/>
        </p:nvPicPr>
        <p:blipFill>
          <a:blip r:embed="rId2"/>
          <a:stretch>
            <a:fillRect/>
          </a:stretch>
        </p:blipFill>
        <p:spPr>
          <a:xfrm>
            <a:off x="-90273" y="471948"/>
            <a:ext cx="11941777" cy="5643717"/>
          </a:xfrm>
          <a:prstGeom prst="rect">
            <a:avLst/>
          </a:prstGeom>
        </p:spPr>
      </p:pic>
    </p:spTree>
    <p:extLst>
      <p:ext uri="{BB962C8B-B14F-4D97-AF65-F5344CB8AC3E}">
        <p14:creationId xmlns:p14="http://schemas.microsoft.com/office/powerpoint/2010/main" val="337531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FAB0-2E5D-90D7-E468-9445F61D38C8}"/>
              </a:ext>
            </a:extLst>
          </p:cNvPr>
          <p:cNvSpPr>
            <a:spLocks noGrp="1"/>
          </p:cNvSpPr>
          <p:nvPr>
            <p:ph type="title"/>
          </p:nvPr>
        </p:nvSpPr>
        <p:spPr>
          <a:xfrm>
            <a:off x="2841137" y="173097"/>
            <a:ext cx="6325925" cy="946840"/>
          </a:xfrm>
        </p:spPr>
        <p:txBody>
          <a:bodyPr/>
          <a:lstStyle/>
          <a:p>
            <a:r>
              <a:rPr lang="en-US" u="sng" dirty="0"/>
              <a:t>Frequently asked questions</a:t>
            </a:r>
            <a:endParaRPr lang="en-GB" u="sng" dirty="0"/>
          </a:p>
        </p:txBody>
      </p:sp>
      <p:sp>
        <p:nvSpPr>
          <p:cNvPr id="3" name="Content Placeholder 2">
            <a:extLst>
              <a:ext uri="{FF2B5EF4-FFF2-40B4-BE49-F238E27FC236}">
                <a16:creationId xmlns:a16="http://schemas.microsoft.com/office/drawing/2014/main" id="{017DCD6F-EB9D-1249-AF32-E3DE5F9B019A}"/>
              </a:ext>
            </a:extLst>
          </p:cNvPr>
          <p:cNvSpPr>
            <a:spLocks noGrp="1"/>
          </p:cNvSpPr>
          <p:nvPr>
            <p:ph idx="1"/>
          </p:nvPr>
        </p:nvSpPr>
        <p:spPr>
          <a:xfrm>
            <a:off x="398762" y="1119937"/>
            <a:ext cx="11210677" cy="5448011"/>
          </a:xfrm>
        </p:spPr>
        <p:txBody>
          <a:bodyPr>
            <a:noAutofit/>
          </a:bodyPr>
          <a:lstStyle/>
          <a:p>
            <a:pPr marL="0" indent="0">
              <a:buNone/>
            </a:pPr>
            <a:r>
              <a:rPr lang="en-US" sz="1600" u="sng" dirty="0"/>
              <a:t>If I apply early, I will get my first-choice school? </a:t>
            </a:r>
            <a:endParaRPr lang="en-US" sz="1600" dirty="0"/>
          </a:p>
          <a:p>
            <a:pPr marL="0" indent="0">
              <a:buNone/>
            </a:pPr>
            <a:r>
              <a:rPr lang="en-US" sz="1600" dirty="0"/>
              <a:t>No, applications are not processed on a first come first served basis. Places are allocated using the schools admissions criteria which you can find in the How to apply for a school place 2022 guide.</a:t>
            </a:r>
          </a:p>
          <a:p>
            <a:pPr marL="0" indent="0">
              <a:buNone/>
            </a:pPr>
            <a:endParaRPr lang="en-US" sz="1600" u="sng" dirty="0"/>
          </a:p>
          <a:p>
            <a:pPr marL="0" indent="0">
              <a:buNone/>
            </a:pPr>
            <a:r>
              <a:rPr lang="en-US" sz="1600" u="sng" dirty="0"/>
              <a:t>If I apply for the same school three times, will I stand a better chance? </a:t>
            </a:r>
          </a:p>
          <a:p>
            <a:pPr marL="0" indent="0">
              <a:buNone/>
            </a:pPr>
            <a:r>
              <a:rPr lang="en-US" sz="1600" dirty="0"/>
              <a:t>No, you should apply for three different schools.</a:t>
            </a:r>
          </a:p>
          <a:p>
            <a:pPr marL="0" indent="0">
              <a:buNone/>
            </a:pPr>
            <a:endParaRPr lang="en-US" sz="1600" u="sng" dirty="0"/>
          </a:p>
          <a:p>
            <a:pPr marL="0" indent="0">
              <a:buNone/>
            </a:pPr>
            <a:r>
              <a:rPr lang="en-US" sz="1600" u="sng" dirty="0"/>
              <a:t>We might move house, shall I wait until we move? </a:t>
            </a:r>
          </a:p>
          <a:p>
            <a:pPr marL="0" indent="0">
              <a:buNone/>
            </a:pPr>
            <a:r>
              <a:rPr lang="en-US" sz="1600" dirty="0"/>
              <a:t>You must apply at the address you are living at prior to the closing date. </a:t>
            </a:r>
          </a:p>
          <a:p>
            <a:pPr marL="0" indent="0">
              <a:buNone/>
            </a:pPr>
            <a:endParaRPr lang="en-US" sz="1600" u="sng" dirty="0"/>
          </a:p>
          <a:p>
            <a:pPr marL="0" indent="0">
              <a:buNone/>
            </a:pPr>
            <a:r>
              <a:rPr lang="en-US" sz="1600" u="sng" dirty="0"/>
              <a:t>We have other children attending our preferred school, will this guarantee a place for </a:t>
            </a:r>
          </a:p>
          <a:p>
            <a:pPr marL="0" indent="0">
              <a:buNone/>
            </a:pPr>
            <a:r>
              <a:rPr lang="en-US" sz="1600" u="sng" dirty="0"/>
              <a:t>my child? </a:t>
            </a:r>
          </a:p>
          <a:p>
            <a:pPr marL="0" indent="0">
              <a:buNone/>
            </a:pPr>
            <a:r>
              <a:rPr lang="en-US" sz="1600" dirty="0"/>
              <a:t>Please remember to add the sibling to the application however this does not guarantee you a place automatically.</a:t>
            </a:r>
          </a:p>
          <a:p>
            <a:pPr marL="0" indent="0">
              <a:buNone/>
            </a:pPr>
            <a:endParaRPr lang="en-US" sz="1600" u="sng" dirty="0"/>
          </a:p>
          <a:p>
            <a:pPr marL="0" indent="0">
              <a:buNone/>
            </a:pPr>
            <a:r>
              <a:rPr lang="en-US" sz="1600" u="sng" dirty="0"/>
              <a:t>My child has a cousin at the school, do they count as a sibling? </a:t>
            </a:r>
          </a:p>
          <a:p>
            <a:pPr marL="0" indent="0">
              <a:buNone/>
            </a:pPr>
            <a:r>
              <a:rPr lang="en-US" sz="1600" dirty="0"/>
              <a:t>No, cousins do not count as siblings.</a:t>
            </a:r>
            <a:endParaRPr lang="en-GB" sz="1600" dirty="0"/>
          </a:p>
        </p:txBody>
      </p:sp>
    </p:spTree>
    <p:extLst>
      <p:ext uri="{BB962C8B-B14F-4D97-AF65-F5344CB8AC3E}">
        <p14:creationId xmlns:p14="http://schemas.microsoft.com/office/powerpoint/2010/main" val="384006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CC99-4843-B4CC-8CC9-DD28E7C9C73C}"/>
              </a:ext>
            </a:extLst>
          </p:cNvPr>
          <p:cNvSpPr>
            <a:spLocks noGrp="1"/>
          </p:cNvSpPr>
          <p:nvPr>
            <p:ph type="title"/>
          </p:nvPr>
        </p:nvSpPr>
        <p:spPr/>
        <p:txBody>
          <a:bodyPr/>
          <a:lstStyle/>
          <a:p>
            <a:r>
              <a:rPr lang="en-US" u="sng" dirty="0"/>
              <a:t>Applying to Catholic Schools</a:t>
            </a:r>
            <a:endParaRPr lang="en-GB" u="sng" dirty="0"/>
          </a:p>
        </p:txBody>
      </p:sp>
      <p:sp>
        <p:nvSpPr>
          <p:cNvPr id="3" name="Content Placeholder 2">
            <a:extLst>
              <a:ext uri="{FF2B5EF4-FFF2-40B4-BE49-F238E27FC236}">
                <a16:creationId xmlns:a16="http://schemas.microsoft.com/office/drawing/2014/main" id="{80D9A7B9-E8F4-34AA-16A3-5EF68562E17B}"/>
              </a:ext>
            </a:extLst>
          </p:cNvPr>
          <p:cNvSpPr>
            <a:spLocks noGrp="1"/>
          </p:cNvSpPr>
          <p:nvPr>
            <p:ph idx="1"/>
          </p:nvPr>
        </p:nvSpPr>
        <p:spPr/>
        <p:txBody>
          <a:bodyPr>
            <a:normAutofit fontScale="85000" lnSpcReduction="20000"/>
          </a:bodyPr>
          <a:lstStyle/>
          <a:p>
            <a:r>
              <a:rPr lang="en-US" dirty="0"/>
              <a:t>Parents wishing to apply for a place at Cardinal Newman Catholic School must also complete the school’s supplementary form and provide the original Baptismal certificate.</a:t>
            </a:r>
          </a:p>
          <a:p>
            <a:r>
              <a:rPr lang="en-US" dirty="0"/>
              <a:t>The supplementary form and Baptismal certificate can be returned to the child’s current school or Admissions Team.</a:t>
            </a:r>
          </a:p>
          <a:p>
            <a:pPr marL="0" indent="0">
              <a:buNone/>
            </a:pPr>
            <a:endParaRPr lang="en-US" dirty="0"/>
          </a:p>
          <a:p>
            <a:r>
              <a:rPr lang="en-US" dirty="0"/>
              <a:t>Part 2 of supplementary form should be left blank. Do not take the form to your Priest/ Minister – the school will request completion from the Priest/ Minister after the closing date.</a:t>
            </a:r>
          </a:p>
          <a:p>
            <a:r>
              <a:rPr lang="en-US" dirty="0"/>
              <a:t>Supplementary forms and baptismal certificates MUST be submitted by the closing date.</a:t>
            </a:r>
          </a:p>
          <a:p>
            <a:r>
              <a:rPr lang="en-US" dirty="0"/>
              <a:t>For out of borough Catholic Schools please refer to the individual schools for their application process.</a:t>
            </a:r>
            <a:endParaRPr lang="en-GB" dirty="0"/>
          </a:p>
        </p:txBody>
      </p:sp>
    </p:spTree>
    <p:extLst>
      <p:ext uri="{BB962C8B-B14F-4D97-AF65-F5344CB8AC3E}">
        <p14:creationId xmlns:p14="http://schemas.microsoft.com/office/powerpoint/2010/main" val="287055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9921-43A4-C177-0D28-54FBBD6B2C9F}"/>
              </a:ext>
            </a:extLst>
          </p:cNvPr>
          <p:cNvSpPr>
            <a:spLocks noGrp="1"/>
          </p:cNvSpPr>
          <p:nvPr>
            <p:ph type="title"/>
          </p:nvPr>
        </p:nvSpPr>
        <p:spPr>
          <a:xfrm>
            <a:off x="762000" y="1138036"/>
            <a:ext cx="4085665" cy="602274"/>
          </a:xfrm>
        </p:spPr>
        <p:txBody>
          <a:bodyPr anchor="t">
            <a:normAutofit/>
          </a:bodyPr>
          <a:lstStyle/>
          <a:p>
            <a:r>
              <a:rPr lang="en-US" sz="3200" u="sng" dirty="0"/>
              <a:t>Appeal process</a:t>
            </a:r>
            <a:endParaRPr lang="en-GB" sz="3200" u="sng" dirty="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7091CB-5F8B-9C76-AC46-A9C7521DC56B}"/>
              </a:ext>
            </a:extLst>
          </p:cNvPr>
          <p:cNvSpPr>
            <a:spLocks noGrp="1"/>
          </p:cNvSpPr>
          <p:nvPr>
            <p:ph idx="1"/>
          </p:nvPr>
        </p:nvSpPr>
        <p:spPr>
          <a:xfrm>
            <a:off x="368710" y="1740310"/>
            <a:ext cx="6926826" cy="4739148"/>
          </a:xfrm>
        </p:spPr>
        <p:txBody>
          <a:bodyPr>
            <a:normAutofit/>
          </a:bodyPr>
          <a:lstStyle/>
          <a:p>
            <a:r>
              <a:rPr lang="en-US" sz="1100" dirty="0"/>
              <a:t> </a:t>
            </a:r>
            <a:r>
              <a:rPr lang="en-US" sz="1800" dirty="0"/>
              <a:t>Parents/ carers can apply for an appeal for any school preference that they have applied for and have been unsuccessful.</a:t>
            </a:r>
          </a:p>
          <a:p>
            <a:r>
              <a:rPr lang="en-US" sz="1800" dirty="0"/>
              <a:t>An appeal application needs to be submitted within 20 school days from receipt of the offer letter to be considered in the first round of appeals.</a:t>
            </a:r>
          </a:p>
          <a:p>
            <a:r>
              <a:rPr lang="en-US" sz="1800" dirty="0"/>
              <a:t>There are no guarantees that an appeal will be upheld. It is important that you do not rely on the appeal process to gain a place at your preferred school. </a:t>
            </a:r>
          </a:p>
          <a:p>
            <a:r>
              <a:rPr lang="en-US" sz="1800" dirty="0"/>
              <a:t>You can only appeal once per academic year unless there are significant and material changes to circumstances.</a:t>
            </a:r>
          </a:p>
          <a:p>
            <a:r>
              <a:rPr lang="en-US" sz="1800" dirty="0"/>
              <a:t>If it is not possible to allocate your child a place at one of your preferred schools you can ask for your case to be considered by an independent appeal panel.</a:t>
            </a:r>
            <a:endParaRPr lang="en-GB" sz="1800" dirty="0"/>
          </a:p>
          <a:p>
            <a:r>
              <a:rPr lang="en-GB" sz="1800" dirty="0"/>
              <a:t>Please see Admissions page on LBC Website.</a:t>
            </a:r>
            <a:endParaRPr lang="en-US" sz="1800" dirty="0"/>
          </a:p>
        </p:txBody>
      </p:sp>
      <p:pic>
        <p:nvPicPr>
          <p:cNvPr id="6" name="Picture 4" descr="Calendar on table">
            <a:extLst>
              <a:ext uri="{FF2B5EF4-FFF2-40B4-BE49-F238E27FC236}">
                <a16:creationId xmlns:a16="http://schemas.microsoft.com/office/drawing/2014/main" id="{4A8A4B93-5FA7-21CA-4E0C-154AD37485F0}"/>
              </a:ext>
            </a:extLst>
          </p:cNvPr>
          <p:cNvPicPr>
            <a:picLocks noChangeAspect="1"/>
          </p:cNvPicPr>
          <p:nvPr/>
        </p:nvPicPr>
        <p:blipFill rotWithShape="1">
          <a:blip r:embed="rId2"/>
          <a:srcRect l="1084" r="35251" b="-1"/>
          <a:stretch/>
        </p:blipFill>
        <p:spPr>
          <a:xfrm>
            <a:off x="8013290" y="10"/>
            <a:ext cx="4178710" cy="6857990"/>
          </a:xfrm>
          <a:prstGeom prst="rect">
            <a:avLst/>
          </a:prstGeom>
        </p:spPr>
      </p:pic>
    </p:spTree>
    <p:extLst>
      <p:ext uri="{BB962C8B-B14F-4D97-AF65-F5344CB8AC3E}">
        <p14:creationId xmlns:p14="http://schemas.microsoft.com/office/powerpoint/2010/main" val="236261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5FB8379-B70F-09D6-BC8A-AB7C41006095}"/>
              </a:ext>
            </a:extLst>
          </p:cNvPr>
          <p:cNvPicPr>
            <a:picLocks noChangeAspect="1"/>
          </p:cNvPicPr>
          <p:nvPr/>
        </p:nvPicPr>
        <p:blipFill>
          <a:blip r:embed="rId2"/>
          <a:srcRect b="2616"/>
          <a:stretch/>
        </p:blipFill>
        <p:spPr>
          <a:xfrm>
            <a:off x="363793" y="410463"/>
            <a:ext cx="11464413" cy="6447537"/>
          </a:xfrm>
          <a:prstGeom prst="rect">
            <a:avLst/>
          </a:prstGeom>
        </p:spPr>
      </p:pic>
    </p:spTree>
    <p:extLst>
      <p:ext uri="{BB962C8B-B14F-4D97-AF65-F5344CB8AC3E}">
        <p14:creationId xmlns:p14="http://schemas.microsoft.com/office/powerpoint/2010/main" val="20272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949A1-84FB-4A3F-A091-605DEFC18FE4}"/>
              </a:ext>
            </a:extLst>
          </p:cNvPr>
          <p:cNvPicPr>
            <a:picLocks noChangeAspect="1"/>
          </p:cNvPicPr>
          <p:nvPr/>
        </p:nvPicPr>
        <p:blipFill>
          <a:blip r:embed="rId2"/>
          <a:stretch>
            <a:fillRect/>
          </a:stretch>
        </p:blipFill>
        <p:spPr>
          <a:xfrm>
            <a:off x="282432" y="987182"/>
            <a:ext cx="11627135" cy="4883636"/>
          </a:xfrm>
          <a:prstGeom prst="rect">
            <a:avLst/>
          </a:prstGeom>
        </p:spPr>
      </p:pic>
    </p:spTree>
    <p:extLst>
      <p:ext uri="{BB962C8B-B14F-4D97-AF65-F5344CB8AC3E}">
        <p14:creationId xmlns:p14="http://schemas.microsoft.com/office/powerpoint/2010/main" val="146289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C86A6E-C029-185D-2043-8949FA21D4B2}"/>
              </a:ext>
            </a:extLst>
          </p:cNvPr>
          <p:cNvSpPr>
            <a:spLocks noGrp="1"/>
          </p:cNvSpPr>
          <p:nvPr>
            <p:ph type="title"/>
          </p:nvPr>
        </p:nvSpPr>
        <p:spPr>
          <a:xfrm>
            <a:off x="638882" y="3577456"/>
            <a:ext cx="10909640" cy="1687814"/>
          </a:xfrm>
        </p:spPr>
        <p:txBody>
          <a:bodyPr vert="horz" lIns="91440" tIns="45720" rIns="91440" bIns="45720" rtlCol="0" anchor="b">
            <a:noAutofit/>
          </a:bodyPr>
          <a:lstStyle/>
          <a:p>
            <a:pPr algn="ctr"/>
            <a:r>
              <a:rPr lang="en-US" sz="2000" u="sng" kern="1200" dirty="0">
                <a:solidFill>
                  <a:schemeClr val="tx1"/>
                </a:solidFill>
                <a:latin typeface="+mj-lt"/>
                <a:ea typeface="+mj-ea"/>
                <a:cs typeface="+mj-cs"/>
              </a:rPr>
              <a:t>Any questions??? </a:t>
            </a:r>
            <a:br>
              <a:rPr lang="en-US" sz="2000" u="sng"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Please do contact Miss Legg or Mrs Altaf if you need any help, support or guidance through the process.</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clegg@bramingham.net</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galtaf@bramingham.net</a:t>
            </a:r>
          </a:p>
        </p:txBody>
      </p:sp>
      <p:pic>
        <p:nvPicPr>
          <p:cNvPr id="3" name="Picture 2">
            <a:extLst>
              <a:ext uri="{FF2B5EF4-FFF2-40B4-BE49-F238E27FC236}">
                <a16:creationId xmlns:a16="http://schemas.microsoft.com/office/drawing/2014/main" id="{E21C643E-166B-70F2-865E-F6D25F32B320}"/>
              </a:ext>
            </a:extLst>
          </p:cNvPr>
          <p:cNvPicPr>
            <a:picLocks noChangeAspect="1"/>
          </p:cNvPicPr>
          <p:nvPr/>
        </p:nvPicPr>
        <p:blipFill rotWithShape="1">
          <a:blip r:embed="rId2"/>
          <a:srcRect t="3689" r="-1" b="21947"/>
          <a:stretch/>
        </p:blipFill>
        <p:spPr>
          <a:xfrm>
            <a:off x="2873908" y="703710"/>
            <a:ext cx="6439588" cy="2517923"/>
          </a:xfrm>
          <a:prstGeom prst="rect">
            <a:avLst/>
          </a:prstGeom>
        </p:spPr>
      </p:pic>
      <p:sp>
        <p:nvSpPr>
          <p:cNvPr id="15"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464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F26F-B16A-CC65-0358-843EE76B31CF}"/>
              </a:ext>
            </a:extLst>
          </p:cNvPr>
          <p:cNvSpPr>
            <a:spLocks noGrp="1"/>
          </p:cNvSpPr>
          <p:nvPr>
            <p:ph type="title"/>
          </p:nvPr>
        </p:nvSpPr>
        <p:spPr/>
        <p:txBody>
          <a:bodyPr/>
          <a:lstStyle/>
          <a:p>
            <a:r>
              <a:rPr lang="en-US" u="sng" dirty="0"/>
              <a:t>Important Information!</a:t>
            </a:r>
            <a:endParaRPr lang="en-GB" u="sng" dirty="0"/>
          </a:p>
        </p:txBody>
      </p:sp>
      <p:sp>
        <p:nvSpPr>
          <p:cNvPr id="3" name="Content Placeholder 2">
            <a:extLst>
              <a:ext uri="{FF2B5EF4-FFF2-40B4-BE49-F238E27FC236}">
                <a16:creationId xmlns:a16="http://schemas.microsoft.com/office/drawing/2014/main" id="{3DEE2B32-02BB-BF80-60B0-77609ADFFC5A}"/>
              </a:ext>
            </a:extLst>
          </p:cNvPr>
          <p:cNvSpPr>
            <a:spLocks noGrp="1"/>
          </p:cNvSpPr>
          <p:nvPr>
            <p:ph idx="1"/>
          </p:nvPr>
        </p:nvSpPr>
        <p:spPr/>
        <p:txBody>
          <a:bodyPr>
            <a:normAutofit lnSpcReduction="10000"/>
          </a:bodyPr>
          <a:lstStyle/>
          <a:p>
            <a:r>
              <a:rPr lang="en-US" dirty="0"/>
              <a:t>National closing date </a:t>
            </a:r>
            <a:r>
              <a:rPr lang="en-US" b="1" u="sng" dirty="0"/>
              <a:t>31ST OCTOBER 2024</a:t>
            </a:r>
            <a:r>
              <a:rPr lang="en-US" dirty="0"/>
              <a:t>. It is vital that all parents submit an online application before the closing date. Late applications will not be processed until after the offer date</a:t>
            </a:r>
          </a:p>
          <a:p>
            <a:endParaRPr lang="en-US" dirty="0"/>
          </a:p>
          <a:p>
            <a:r>
              <a:rPr lang="en-US" dirty="0"/>
              <a:t>Applications received after 31 October 2024 will be treated as late. Late applications will be processed in </a:t>
            </a:r>
            <a:r>
              <a:rPr lang="en-US" b="1" u="sng" dirty="0"/>
              <a:t>April 2025.</a:t>
            </a:r>
          </a:p>
          <a:p>
            <a:endParaRPr lang="en-US" b="1" u="sng" dirty="0"/>
          </a:p>
          <a:p>
            <a:r>
              <a:rPr lang="en-US" b="1" u="sng" dirty="0"/>
              <a:t>National Offer date is 3rd March 2025</a:t>
            </a:r>
          </a:p>
          <a:p>
            <a:endParaRPr lang="en-US" b="1" u="sng" dirty="0"/>
          </a:p>
          <a:p>
            <a:r>
              <a:rPr lang="fr-FR" dirty="0"/>
              <a:t>Admissions help line : 01582 548016</a:t>
            </a:r>
            <a:endParaRPr lang="en-GB" dirty="0"/>
          </a:p>
        </p:txBody>
      </p:sp>
    </p:spTree>
    <p:extLst>
      <p:ext uri="{BB962C8B-B14F-4D97-AF65-F5344CB8AC3E}">
        <p14:creationId xmlns:p14="http://schemas.microsoft.com/office/powerpoint/2010/main" val="109428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F8D2D2-C603-EA7E-57B9-EE1311CB953A}"/>
              </a:ext>
            </a:extLst>
          </p:cNvPr>
          <p:cNvSpPr>
            <a:spLocks noGrp="1"/>
          </p:cNvSpPr>
          <p:nvPr>
            <p:ph type="title"/>
          </p:nvPr>
        </p:nvSpPr>
        <p:spPr>
          <a:xfrm>
            <a:off x="3914636" y="373245"/>
            <a:ext cx="6989338" cy="739416"/>
          </a:xfrm>
        </p:spPr>
        <p:txBody>
          <a:bodyPr anchor="b">
            <a:normAutofit/>
          </a:bodyPr>
          <a:lstStyle/>
          <a:p>
            <a:r>
              <a:rPr lang="en-US" sz="4000" dirty="0"/>
              <a:t>Preparation-what you may need</a:t>
            </a:r>
            <a:endParaRPr lang="en-GB" sz="4000" dirty="0"/>
          </a:p>
        </p:txBody>
      </p:sp>
      <p:pic>
        <p:nvPicPr>
          <p:cNvPr id="5" name="Picture 4" descr="Abstract blurred public library with bookshelves">
            <a:extLst>
              <a:ext uri="{FF2B5EF4-FFF2-40B4-BE49-F238E27FC236}">
                <a16:creationId xmlns:a16="http://schemas.microsoft.com/office/drawing/2014/main" id="{75655DFB-D0DA-55F5-AEA4-2ABD673EE4C7}"/>
              </a:ext>
            </a:extLst>
          </p:cNvPr>
          <p:cNvPicPr>
            <a:picLocks noChangeAspect="1"/>
          </p:cNvPicPr>
          <p:nvPr/>
        </p:nvPicPr>
        <p:blipFill rotWithShape="1">
          <a:blip r:embed="rId2"/>
          <a:srcRect l="18407" r="40747" b="-1"/>
          <a:stretch/>
        </p:blipFill>
        <p:spPr>
          <a:xfrm>
            <a:off x="1" y="10"/>
            <a:ext cx="3185651" cy="6857990"/>
          </a:xfrm>
          <a:prstGeom prst="rect">
            <a:avLst/>
          </a:prstGeom>
          <a:effectLst/>
        </p:spPr>
      </p:pic>
      <p:sp>
        <p:nvSpPr>
          <p:cNvPr id="3" name="Content Placeholder 2">
            <a:extLst>
              <a:ext uri="{FF2B5EF4-FFF2-40B4-BE49-F238E27FC236}">
                <a16:creationId xmlns:a16="http://schemas.microsoft.com/office/drawing/2014/main" id="{19CE1C09-04F6-EE75-33CE-E0275525AC69}"/>
              </a:ext>
            </a:extLst>
          </p:cNvPr>
          <p:cNvSpPr>
            <a:spLocks noGrp="1"/>
          </p:cNvSpPr>
          <p:nvPr>
            <p:ph idx="1"/>
          </p:nvPr>
        </p:nvSpPr>
        <p:spPr>
          <a:xfrm>
            <a:off x="3510116" y="1238866"/>
            <a:ext cx="8455742" cy="5397908"/>
          </a:xfrm>
        </p:spPr>
        <p:txBody>
          <a:bodyPr>
            <a:normAutofit/>
          </a:bodyPr>
          <a:lstStyle/>
          <a:p>
            <a:r>
              <a:rPr lang="en-US" sz="2000" dirty="0"/>
              <a:t>Look up your catchment area school at </a:t>
            </a:r>
            <a:r>
              <a:rPr lang="en-US" sz="2000" dirty="0">
                <a:hlinkClick r:id="rId3"/>
              </a:rPr>
              <a:t>www.luton.gov.uk/admissions</a:t>
            </a:r>
            <a:r>
              <a:rPr lang="en-US" sz="2000" dirty="0"/>
              <a:t>. If you want a place at your catchment area school, you must still apply and name that school as one of your preferences. It is not automatically allocated.</a:t>
            </a:r>
          </a:p>
          <a:p>
            <a:r>
              <a:rPr lang="en-US" sz="2000" dirty="0"/>
              <a:t>Prepare the additional documents that you will need to upload such as: Proof of address is needed for some schools: Challney High school for Boys, Challney High school for Girls, Chiltern Academy, Denbigh High School and Putteridge High School.</a:t>
            </a:r>
          </a:p>
          <a:p>
            <a:r>
              <a:rPr lang="en-US" sz="2000" dirty="0"/>
              <a:t>Catholic school applications will need your child’s original Baptismal Certificate and a supplementary form.</a:t>
            </a:r>
          </a:p>
          <a:p>
            <a:r>
              <a:rPr lang="en-US" sz="2000" dirty="0"/>
              <a:t>Look at the ‘How to apply for a school place 2025’ guide available at Luton School Admissions home page The guide gives information on individual schools and academies in Luton allowing you to judge your chances of securing a place at your preferred schools. There is also a handy application checklist on the same page.</a:t>
            </a:r>
          </a:p>
          <a:p>
            <a:r>
              <a:rPr lang="en-US" sz="2000" dirty="0"/>
              <a:t>Have your email address and password ready as you will need these during the registration process</a:t>
            </a:r>
            <a:endParaRPr lang="en-GB" sz="2000" dirty="0"/>
          </a:p>
        </p:txBody>
      </p:sp>
    </p:spTree>
    <p:extLst>
      <p:ext uri="{BB962C8B-B14F-4D97-AF65-F5344CB8AC3E}">
        <p14:creationId xmlns:p14="http://schemas.microsoft.com/office/powerpoint/2010/main" val="272997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CE59-7359-0BE4-9F49-DA2337C36A4D}"/>
              </a:ext>
            </a:extLst>
          </p:cNvPr>
          <p:cNvSpPr>
            <a:spLocks noGrp="1"/>
          </p:cNvSpPr>
          <p:nvPr>
            <p:ph type="title"/>
          </p:nvPr>
        </p:nvSpPr>
        <p:spPr>
          <a:xfrm>
            <a:off x="838200" y="365125"/>
            <a:ext cx="5257800" cy="932733"/>
          </a:xfrm>
        </p:spPr>
        <p:txBody>
          <a:bodyPr/>
          <a:lstStyle/>
          <a:p>
            <a:r>
              <a:rPr lang="en-US" u="sng" dirty="0"/>
              <a:t>How to apply online</a:t>
            </a:r>
            <a:endParaRPr lang="en-GB" u="sng" dirty="0"/>
          </a:p>
        </p:txBody>
      </p:sp>
      <p:sp>
        <p:nvSpPr>
          <p:cNvPr id="3" name="Content Placeholder 2">
            <a:extLst>
              <a:ext uri="{FF2B5EF4-FFF2-40B4-BE49-F238E27FC236}">
                <a16:creationId xmlns:a16="http://schemas.microsoft.com/office/drawing/2014/main" id="{B8A7AE6E-89D2-345D-4562-14F753CA0E25}"/>
              </a:ext>
            </a:extLst>
          </p:cNvPr>
          <p:cNvSpPr>
            <a:spLocks noGrp="1"/>
          </p:cNvSpPr>
          <p:nvPr>
            <p:ph idx="1"/>
          </p:nvPr>
        </p:nvSpPr>
        <p:spPr>
          <a:xfrm>
            <a:off x="838200" y="1297858"/>
            <a:ext cx="10515600" cy="4879105"/>
          </a:xfrm>
        </p:spPr>
        <p:txBody>
          <a:bodyPr/>
          <a:lstStyle/>
          <a:p>
            <a:pPr marL="0" indent="0">
              <a:buNone/>
            </a:pPr>
            <a:r>
              <a:rPr lang="en-US" dirty="0"/>
              <a:t>First navigate to School admissions page on the Luton Borough Council Website. Then select “Transferring to a High School in 2025” box</a:t>
            </a:r>
          </a:p>
          <a:p>
            <a:pPr marL="0" indent="0">
              <a:buNone/>
            </a:pPr>
            <a:endParaRPr lang="en-GB" dirty="0"/>
          </a:p>
        </p:txBody>
      </p:sp>
      <p:pic>
        <p:nvPicPr>
          <p:cNvPr id="4" name="Picture 3">
            <a:extLst>
              <a:ext uri="{FF2B5EF4-FFF2-40B4-BE49-F238E27FC236}">
                <a16:creationId xmlns:a16="http://schemas.microsoft.com/office/drawing/2014/main" id="{68826077-A126-E9C8-C7BC-6D2ED08DB97D}"/>
              </a:ext>
            </a:extLst>
          </p:cNvPr>
          <p:cNvPicPr>
            <a:picLocks noChangeAspect="1"/>
          </p:cNvPicPr>
          <p:nvPr/>
        </p:nvPicPr>
        <p:blipFill>
          <a:blip r:embed="rId2"/>
          <a:stretch>
            <a:fillRect/>
          </a:stretch>
        </p:blipFill>
        <p:spPr>
          <a:xfrm>
            <a:off x="2389237" y="2237965"/>
            <a:ext cx="7626517" cy="3834171"/>
          </a:xfrm>
          <a:prstGeom prst="rect">
            <a:avLst/>
          </a:prstGeom>
        </p:spPr>
      </p:pic>
      <p:pic>
        <p:nvPicPr>
          <p:cNvPr id="5" name="Picture 4">
            <a:extLst>
              <a:ext uri="{FF2B5EF4-FFF2-40B4-BE49-F238E27FC236}">
                <a16:creationId xmlns:a16="http://schemas.microsoft.com/office/drawing/2014/main" id="{4E39E57D-0E85-1608-3762-A07E0DD67DF4}"/>
              </a:ext>
            </a:extLst>
          </p:cNvPr>
          <p:cNvPicPr>
            <a:picLocks noChangeAspect="1"/>
          </p:cNvPicPr>
          <p:nvPr/>
        </p:nvPicPr>
        <p:blipFill>
          <a:blip r:embed="rId3"/>
          <a:stretch>
            <a:fillRect/>
          </a:stretch>
        </p:blipFill>
        <p:spPr>
          <a:xfrm>
            <a:off x="647167" y="3640392"/>
            <a:ext cx="1933104" cy="1029315"/>
          </a:xfrm>
          <a:prstGeom prst="rect">
            <a:avLst/>
          </a:prstGeom>
        </p:spPr>
      </p:pic>
    </p:spTree>
    <p:extLst>
      <p:ext uri="{BB962C8B-B14F-4D97-AF65-F5344CB8AC3E}">
        <p14:creationId xmlns:p14="http://schemas.microsoft.com/office/powerpoint/2010/main" val="397263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A5C3-7129-F123-B850-343BF83173C9}"/>
              </a:ext>
            </a:extLst>
          </p:cNvPr>
          <p:cNvSpPr>
            <a:spLocks noGrp="1"/>
          </p:cNvSpPr>
          <p:nvPr>
            <p:ph type="title"/>
          </p:nvPr>
        </p:nvSpPr>
        <p:spPr>
          <a:xfrm>
            <a:off x="749710" y="237306"/>
            <a:ext cx="4009103" cy="1325563"/>
          </a:xfrm>
        </p:spPr>
        <p:txBody>
          <a:bodyPr/>
          <a:lstStyle/>
          <a:p>
            <a:r>
              <a:rPr lang="en-US" u="sng" dirty="0"/>
              <a:t>Education Portal</a:t>
            </a:r>
            <a:endParaRPr lang="en-GB" u="sng" dirty="0"/>
          </a:p>
        </p:txBody>
      </p:sp>
      <p:pic>
        <p:nvPicPr>
          <p:cNvPr id="7" name="Content Placeholder 6">
            <a:extLst>
              <a:ext uri="{FF2B5EF4-FFF2-40B4-BE49-F238E27FC236}">
                <a16:creationId xmlns:a16="http://schemas.microsoft.com/office/drawing/2014/main" id="{D5898EFB-9371-8CBB-E417-BE07B869147D}"/>
              </a:ext>
            </a:extLst>
          </p:cNvPr>
          <p:cNvPicPr>
            <a:picLocks noGrp="1" noChangeAspect="1"/>
          </p:cNvPicPr>
          <p:nvPr>
            <p:ph idx="1"/>
          </p:nvPr>
        </p:nvPicPr>
        <p:blipFill>
          <a:blip r:embed="rId2"/>
          <a:stretch>
            <a:fillRect/>
          </a:stretch>
        </p:blipFill>
        <p:spPr>
          <a:xfrm>
            <a:off x="2030157" y="1825625"/>
            <a:ext cx="8131685" cy="4351338"/>
          </a:xfrm>
        </p:spPr>
      </p:pic>
    </p:spTree>
    <p:extLst>
      <p:ext uri="{BB962C8B-B14F-4D97-AF65-F5344CB8AC3E}">
        <p14:creationId xmlns:p14="http://schemas.microsoft.com/office/powerpoint/2010/main" val="102024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D08F1-DEF8-652D-B06A-D964B6FA4755}"/>
              </a:ext>
            </a:extLst>
          </p:cNvPr>
          <p:cNvPicPr>
            <a:picLocks noChangeAspect="1"/>
          </p:cNvPicPr>
          <p:nvPr/>
        </p:nvPicPr>
        <p:blipFill>
          <a:blip r:embed="rId2"/>
          <a:stretch>
            <a:fillRect/>
          </a:stretch>
        </p:blipFill>
        <p:spPr>
          <a:xfrm>
            <a:off x="0" y="205609"/>
            <a:ext cx="12192000" cy="6431165"/>
          </a:xfrm>
          <a:prstGeom prst="rect">
            <a:avLst/>
          </a:prstGeom>
        </p:spPr>
      </p:pic>
    </p:spTree>
    <p:extLst>
      <p:ext uri="{BB962C8B-B14F-4D97-AF65-F5344CB8AC3E}">
        <p14:creationId xmlns:p14="http://schemas.microsoft.com/office/powerpoint/2010/main" val="273960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7D9A7D-0A9C-5A8B-D5B1-18E1616B8159}"/>
              </a:ext>
            </a:extLst>
          </p:cNvPr>
          <p:cNvSpPr>
            <a:spLocks noGrp="1"/>
          </p:cNvSpPr>
          <p:nvPr>
            <p:ph type="title"/>
          </p:nvPr>
        </p:nvSpPr>
        <p:spPr>
          <a:xfrm>
            <a:off x="761800" y="688258"/>
            <a:ext cx="7693942" cy="934065"/>
          </a:xfrm>
        </p:spPr>
        <p:txBody>
          <a:bodyPr anchor="ctr">
            <a:normAutofit fontScale="90000"/>
          </a:bodyPr>
          <a:lstStyle/>
          <a:p>
            <a:r>
              <a:rPr lang="en-US" sz="3700" u="sng" dirty="0"/>
              <a:t>Tips and hints on how to use the portal </a:t>
            </a:r>
            <a:br>
              <a:rPr lang="en-US" sz="3700" u="sng" dirty="0"/>
            </a:br>
            <a:endParaRPr lang="en-GB" sz="3700" u="sng" dirty="0"/>
          </a:p>
        </p:txBody>
      </p:sp>
      <p:sp>
        <p:nvSpPr>
          <p:cNvPr id="3" name="Content Placeholder 2">
            <a:extLst>
              <a:ext uri="{FF2B5EF4-FFF2-40B4-BE49-F238E27FC236}">
                <a16:creationId xmlns:a16="http://schemas.microsoft.com/office/drawing/2014/main" id="{05CB86B7-F44D-EED8-A601-C2636DA7C532}"/>
              </a:ext>
            </a:extLst>
          </p:cNvPr>
          <p:cNvSpPr>
            <a:spLocks noGrp="1"/>
          </p:cNvSpPr>
          <p:nvPr>
            <p:ph idx="1"/>
          </p:nvPr>
        </p:nvSpPr>
        <p:spPr>
          <a:xfrm>
            <a:off x="398007" y="1406012"/>
            <a:ext cx="7932469" cy="4611329"/>
          </a:xfrm>
        </p:spPr>
        <p:txBody>
          <a:bodyPr anchor="ctr">
            <a:normAutofit/>
          </a:bodyPr>
          <a:lstStyle/>
          <a:p>
            <a:pPr marL="0" indent="0">
              <a:buNone/>
            </a:pPr>
            <a:r>
              <a:rPr lang="en-US" sz="1600" dirty="0"/>
              <a:t>➢ </a:t>
            </a:r>
            <a:r>
              <a:rPr lang="en-US" sz="2000" dirty="0"/>
              <a:t>You may need to register for a new account, even if you have used the portal before.</a:t>
            </a:r>
          </a:p>
          <a:p>
            <a:pPr marL="0" indent="0">
              <a:buNone/>
            </a:pPr>
            <a:r>
              <a:rPr lang="en-US" sz="2000" dirty="0"/>
              <a:t>➢ You will be sent an email and click on the confirmation link. </a:t>
            </a:r>
          </a:p>
          <a:p>
            <a:pPr marL="0" indent="0">
              <a:buNone/>
            </a:pPr>
            <a:r>
              <a:rPr lang="en-US" sz="2000" dirty="0"/>
              <a:t>➢ You are ready to log in using your email address and password. </a:t>
            </a:r>
          </a:p>
          <a:p>
            <a:pPr marL="0" indent="0">
              <a:buNone/>
            </a:pPr>
            <a:r>
              <a:rPr lang="en-US" sz="2000" dirty="0"/>
              <a:t>➢ Follow the steps.</a:t>
            </a:r>
          </a:p>
          <a:p>
            <a:pPr marL="0" indent="0">
              <a:buNone/>
            </a:pPr>
            <a:r>
              <a:rPr lang="en-US" sz="2000" dirty="0"/>
              <a:t>➢ You can go back into the portal </a:t>
            </a:r>
            <a:r>
              <a:rPr lang="en-US" sz="2000" u="sng" dirty="0"/>
              <a:t>as many times as you like </a:t>
            </a:r>
            <a:r>
              <a:rPr lang="en-US" sz="2000" dirty="0"/>
              <a:t>prior to the closing date if you wish to make changes. Preferences can be changed at any time until the closing date.</a:t>
            </a:r>
          </a:p>
          <a:p>
            <a:pPr marL="0" indent="0">
              <a:buNone/>
            </a:pPr>
            <a:r>
              <a:rPr lang="en-US" sz="2000" dirty="0"/>
              <a:t>➢ Remember to put information of siblings who will be attending the preferred school at the time your child transfers.</a:t>
            </a:r>
          </a:p>
          <a:p>
            <a:pPr marL="0" indent="0">
              <a:buNone/>
            </a:pPr>
            <a:r>
              <a:rPr lang="en-US" sz="2000" dirty="0"/>
              <a:t>➢ At the end remember to click submit.</a:t>
            </a:r>
          </a:p>
          <a:p>
            <a:pPr marL="0" indent="0">
              <a:buNone/>
            </a:pPr>
            <a:r>
              <a:rPr lang="en-US" sz="2000" dirty="0"/>
              <a:t>Your submission email is proof of application.</a:t>
            </a:r>
          </a:p>
        </p:txBody>
      </p:sp>
      <p:pic>
        <p:nvPicPr>
          <p:cNvPr id="5" name="Picture 4" descr="Question mark boxes">
            <a:extLst>
              <a:ext uri="{FF2B5EF4-FFF2-40B4-BE49-F238E27FC236}">
                <a16:creationId xmlns:a16="http://schemas.microsoft.com/office/drawing/2014/main" id="{1155719E-AAB5-F9A6-15ED-5C3C0B6E8BF8}"/>
              </a:ext>
            </a:extLst>
          </p:cNvPr>
          <p:cNvPicPr>
            <a:picLocks noChangeAspect="1"/>
          </p:cNvPicPr>
          <p:nvPr/>
        </p:nvPicPr>
        <p:blipFill rotWithShape="1">
          <a:blip r:embed="rId2"/>
          <a:srcRect l="31100" r="25217" b="-1"/>
          <a:stretch/>
        </p:blipFill>
        <p:spPr>
          <a:xfrm>
            <a:off x="8819535" y="-10886"/>
            <a:ext cx="3372466"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3631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A6F84-6814-52BD-3DE9-F93354C63C0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Preferences</a:t>
            </a:r>
            <a:endParaRPr lang="en-GB" sz="4000">
              <a:solidFill>
                <a:srgbClr val="FFFFFF"/>
              </a:solidFill>
            </a:endParaRPr>
          </a:p>
        </p:txBody>
      </p:sp>
      <p:sp>
        <p:nvSpPr>
          <p:cNvPr id="3" name="Content Placeholder 2">
            <a:extLst>
              <a:ext uri="{FF2B5EF4-FFF2-40B4-BE49-F238E27FC236}">
                <a16:creationId xmlns:a16="http://schemas.microsoft.com/office/drawing/2014/main" id="{BE607024-1132-B025-BCF4-C348AB12B2B0}"/>
              </a:ext>
            </a:extLst>
          </p:cNvPr>
          <p:cNvSpPr>
            <a:spLocks noGrp="1"/>
          </p:cNvSpPr>
          <p:nvPr>
            <p:ph idx="1"/>
          </p:nvPr>
        </p:nvSpPr>
        <p:spPr>
          <a:xfrm>
            <a:off x="4201232" y="304799"/>
            <a:ext cx="7824305" cy="6272981"/>
          </a:xfrm>
        </p:spPr>
        <p:txBody>
          <a:bodyPr anchor="ctr">
            <a:normAutofit/>
          </a:bodyPr>
          <a:lstStyle/>
          <a:p>
            <a:r>
              <a:rPr lang="en-US" sz="1800" dirty="0"/>
              <a:t>You can apply for three schools – these are called preferences and all three will be given equal consideration. Parents/carers must identify their first, second and third preference schools on their application. It is important to name three different schools.</a:t>
            </a:r>
          </a:p>
          <a:p>
            <a:r>
              <a:rPr lang="en-US" sz="1800" dirty="0"/>
              <a:t>Ensure that you consider realistic ‘back-up’ preferences. Think about scenarios and the logistics should the preferred school(s) not be allocated. Transport costs are usually the responsibility of the parent (some exceptions).</a:t>
            </a:r>
          </a:p>
          <a:p>
            <a:r>
              <a:rPr lang="en-US" sz="1800" dirty="0"/>
              <a:t>It doesn’t matter how early you apply; you do not jump the queue by applying early.</a:t>
            </a:r>
          </a:p>
          <a:p>
            <a:r>
              <a:rPr lang="en-US" sz="1800" dirty="0"/>
              <a:t>You can apply to any school or academy. Remember to consider how likely you are going to be and refer to the booklet to gauge what your chances are. Always consider putting the catchment area school as a back up preference.</a:t>
            </a:r>
          </a:p>
          <a:p>
            <a:r>
              <a:rPr lang="en-US" sz="1800" dirty="0"/>
              <a:t>Applications for Luton schools and out of borough schools should be applied for via Luton Borough Council.</a:t>
            </a:r>
          </a:p>
          <a:p>
            <a:r>
              <a:rPr lang="en-US" sz="1800" dirty="0"/>
              <a:t>Apply directly via the school if applying for a private school. </a:t>
            </a:r>
          </a:p>
          <a:p>
            <a:r>
              <a:rPr lang="en-US" sz="1800" dirty="0"/>
              <a:t>Applications from parents living outside of Luton must do so by following their ‘home’ Council’s application process. Their Council will forward the application to Luton Council for consideration. Luton Council will inform the pupil’s ‘home’ Council of the outcome of the application. Where both authorities can offer a school place, the highest-ranking preference that can be offered will be confirmed and any lower ranking offers will be eliminated</a:t>
            </a:r>
          </a:p>
          <a:p>
            <a:endParaRPr lang="en-GB" sz="1400" dirty="0"/>
          </a:p>
        </p:txBody>
      </p:sp>
    </p:spTree>
    <p:extLst>
      <p:ext uri="{BB962C8B-B14F-4D97-AF65-F5344CB8AC3E}">
        <p14:creationId xmlns:p14="http://schemas.microsoft.com/office/powerpoint/2010/main" val="236589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3860-F7B0-C5FD-1DAF-14AE205AD424}"/>
              </a:ext>
            </a:extLst>
          </p:cNvPr>
          <p:cNvSpPr>
            <a:spLocks noGrp="1"/>
          </p:cNvSpPr>
          <p:nvPr>
            <p:ph type="title"/>
          </p:nvPr>
        </p:nvSpPr>
        <p:spPr>
          <a:xfrm>
            <a:off x="762000" y="1138036"/>
            <a:ext cx="4085665" cy="1402470"/>
          </a:xfrm>
        </p:spPr>
        <p:txBody>
          <a:bodyPr anchor="t">
            <a:normAutofit/>
          </a:bodyPr>
          <a:lstStyle/>
          <a:p>
            <a:r>
              <a:rPr lang="en-US" sz="3200" u="sng" dirty="0"/>
              <a:t>Criteria</a:t>
            </a:r>
            <a:endParaRPr lang="en-GB" sz="3200" u="sng" dirty="0"/>
          </a:p>
        </p:txBody>
      </p:sp>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EE1DEE-20FC-0B73-5EED-126AFDB5D924}"/>
              </a:ext>
            </a:extLst>
          </p:cNvPr>
          <p:cNvSpPr>
            <a:spLocks noGrp="1"/>
          </p:cNvSpPr>
          <p:nvPr>
            <p:ph idx="1"/>
          </p:nvPr>
        </p:nvSpPr>
        <p:spPr>
          <a:xfrm>
            <a:off x="417871" y="1740678"/>
            <a:ext cx="5815781" cy="3979286"/>
          </a:xfrm>
        </p:spPr>
        <p:txBody>
          <a:bodyPr>
            <a:normAutofit/>
          </a:bodyPr>
          <a:lstStyle/>
          <a:p>
            <a:r>
              <a:rPr lang="en-US" dirty="0"/>
              <a:t>Criteria are a set of “rules” each school has to allocate places at a school. </a:t>
            </a:r>
          </a:p>
          <a:p>
            <a:r>
              <a:rPr lang="en-US" dirty="0"/>
              <a:t>Each school is slightly different and it is useful to check where your child sits within these.</a:t>
            </a:r>
            <a:endParaRPr lang="en-GB" dirty="0"/>
          </a:p>
          <a:p>
            <a:r>
              <a:rPr lang="en-GB" dirty="0"/>
              <a:t>Each school publishes theirs in the guide online.</a:t>
            </a:r>
            <a:endParaRPr lang="en-US" dirty="0"/>
          </a:p>
        </p:txBody>
      </p:sp>
      <p:pic>
        <p:nvPicPr>
          <p:cNvPr id="5" name="Picture 4" descr="Desks in empty classroom">
            <a:extLst>
              <a:ext uri="{FF2B5EF4-FFF2-40B4-BE49-F238E27FC236}">
                <a16:creationId xmlns:a16="http://schemas.microsoft.com/office/drawing/2014/main" id="{99305BE4-26C2-2D3E-8D73-0BF0DE8DD88E}"/>
              </a:ext>
            </a:extLst>
          </p:cNvPr>
          <p:cNvPicPr>
            <a:picLocks noChangeAspect="1"/>
          </p:cNvPicPr>
          <p:nvPr/>
        </p:nvPicPr>
        <p:blipFill rotWithShape="1">
          <a:blip r:embed="rId2"/>
          <a:srcRect l="15921" r="12545"/>
          <a:stretch/>
        </p:blipFill>
        <p:spPr>
          <a:xfrm>
            <a:off x="7069394" y="10"/>
            <a:ext cx="5122606" cy="6857990"/>
          </a:xfrm>
          <a:prstGeom prst="rect">
            <a:avLst/>
          </a:prstGeom>
        </p:spPr>
      </p:pic>
    </p:spTree>
    <p:extLst>
      <p:ext uri="{BB962C8B-B14F-4D97-AF65-F5344CB8AC3E}">
        <p14:creationId xmlns:p14="http://schemas.microsoft.com/office/powerpoint/2010/main" val="2062689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TotalTime>
  <Words>1199</Words>
  <Application>Microsoft Office PowerPoint</Application>
  <PresentationFormat>Widescreen</PresentationFormat>
  <Paragraphs>71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Applying for High School 2025</vt:lpstr>
      <vt:lpstr>Important Information!</vt:lpstr>
      <vt:lpstr>Preparation-what you may need</vt:lpstr>
      <vt:lpstr>How to apply online</vt:lpstr>
      <vt:lpstr>Education Portal</vt:lpstr>
      <vt:lpstr>PowerPoint Presentation</vt:lpstr>
      <vt:lpstr>Tips and hints on how to use the portal  </vt:lpstr>
      <vt:lpstr>Preferences</vt:lpstr>
      <vt:lpstr>Criteria</vt:lpstr>
      <vt:lpstr>Criteria</vt:lpstr>
      <vt:lpstr>PowerPoint Presentation</vt:lpstr>
      <vt:lpstr>PowerPoint Presentation</vt:lpstr>
      <vt:lpstr>Frequently asked questions</vt:lpstr>
      <vt:lpstr>Applying to Catholic Schools</vt:lpstr>
      <vt:lpstr>Appeal process</vt:lpstr>
      <vt:lpstr>PowerPoint Presentation</vt:lpstr>
      <vt:lpstr>PowerPoint Presentation</vt:lpstr>
      <vt:lpstr>Any questions???   Please do contact Miss Legg or Mrs Altaf if you need any help, support or guidance through the process.  clegg@bramingham.net galtaf@bramingham.net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High School 2024</dc:title>
  <dc:creator>C LEGG</dc:creator>
  <cp:lastModifiedBy>C LEGG</cp:lastModifiedBy>
  <cp:revision>6</cp:revision>
  <dcterms:created xsi:type="dcterms:W3CDTF">2023-09-11T08:53:51Z</dcterms:created>
  <dcterms:modified xsi:type="dcterms:W3CDTF">2024-09-05T14:21:08Z</dcterms:modified>
</cp:coreProperties>
</file>