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258" r:id="rId2"/>
    <p:sldId id="264" r:id="rId3"/>
    <p:sldId id="273" r:id="rId4"/>
    <p:sldId id="270" r:id="rId5"/>
    <p:sldId id="271" r:id="rId6"/>
    <p:sldId id="272" r:id="rId7"/>
    <p:sldId id="269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84" r:id="rId19"/>
    <p:sldId id="285" r:id="rId20"/>
    <p:sldId id="267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Twinkl" pitchFamily="2" charset="0"/>
      <p:regular r:id="rId28"/>
      <p:bold r:id="rId29"/>
    </p:embeddedFont>
    <p:embeddedFont>
      <p:font typeface="Twinkl SemiBold" pitchFamily="2" charset="0"/>
      <p:bold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1457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1E5A"/>
    <a:srgbClr val="409335"/>
    <a:srgbClr val="1C8DA8"/>
    <a:srgbClr val="18A0DB"/>
    <a:srgbClr val="1E5A3D"/>
    <a:srgbClr val="25889F"/>
    <a:srgbClr val="4930A6"/>
    <a:srgbClr val="BC0105"/>
    <a:srgbClr val="EE6832"/>
    <a:srgbClr val="E84E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1308" y="78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1457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font" Target="fonts/font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13/05/2020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 SemiBol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 bwMode="auto">
          <a:xfrm>
            <a:off x="503239" y="2930434"/>
            <a:ext cx="8137524" cy="3414803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Rounded Rectangle 7"/>
          <p:cNvSpPr/>
          <p:nvPr userDrawn="1"/>
        </p:nvSpPr>
        <p:spPr bwMode="auto">
          <a:xfrm>
            <a:off x="503239" y="512763"/>
            <a:ext cx="8137524" cy="2193019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628650" y="3071286"/>
            <a:ext cx="7886700" cy="540000"/>
          </a:xfrm>
          <a:prstGeom prst="rect">
            <a:avLst/>
          </a:prstGeom>
        </p:spPr>
        <p:txBody>
          <a:bodyPr lIns="0" tIns="0" rIns="0" bIns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Twinkl" pitchFamily="50" charset="0"/>
              </a:rPr>
              <a:t>Success Criteria</a:t>
            </a: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628648" y="734785"/>
            <a:ext cx="7886700" cy="540000"/>
          </a:xfrm>
          <a:prstGeom prst="rect">
            <a:avLst/>
          </a:prstGeom>
        </p:spPr>
        <p:txBody>
          <a:bodyPr lIns="0" tIns="0" rIns="0" bIns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Twinkl" pitchFamily="50" charset="0"/>
              </a:rPr>
              <a:t>Aim</a:t>
            </a:r>
          </a:p>
        </p:txBody>
      </p:sp>
      <p:sp>
        <p:nvSpPr>
          <p:cNvPr id="11" name="Content Placeholder 15"/>
          <p:cNvSpPr>
            <a:spLocks noGrp="1"/>
          </p:cNvSpPr>
          <p:nvPr>
            <p:ph idx="1"/>
          </p:nvPr>
        </p:nvSpPr>
        <p:spPr>
          <a:xfrm>
            <a:off x="628650" y="1127760"/>
            <a:ext cx="7886700" cy="1409700"/>
          </a:xfrm>
        </p:spPr>
        <p:txBody>
          <a:bodyPr>
            <a:normAutofit fontScale="92500" lnSpcReduction="10000"/>
          </a:bodyPr>
          <a:lstStyle>
            <a:lvl1pPr>
              <a:defRPr>
                <a:latin typeface="Twinkl" pitchFamily="50" charset="0"/>
              </a:defRPr>
            </a:lvl1pPr>
            <a:lvl2pPr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Content Placeholder 15"/>
          <p:cNvSpPr txBox="1">
            <a:spLocks/>
          </p:cNvSpPr>
          <p:nvPr userDrawn="1"/>
        </p:nvSpPr>
        <p:spPr>
          <a:xfrm>
            <a:off x="628650" y="3466803"/>
            <a:ext cx="7886700" cy="1409700"/>
          </a:xfrm>
          <a:prstGeom prst="rect">
            <a:avLst/>
          </a:prstGeom>
          <a:noFill/>
          <a:ln w="25400">
            <a:noFill/>
          </a:ln>
        </p:spPr>
        <p:txBody>
          <a:bodyPr vert="horz" lIns="180000" tIns="252000" rIns="252000" bIns="18000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Twinkl" pitchFamily="50" charset="0"/>
              </a:rPr>
              <a:t>Statement 1 Lorem ipsum </a:t>
            </a:r>
            <a:r>
              <a:rPr lang="en-GB" dirty="0" err="1">
                <a:latin typeface="Twinkl" pitchFamily="50" charset="0"/>
              </a:rPr>
              <a:t>dolor</a:t>
            </a:r>
            <a:r>
              <a:rPr lang="en-GB" dirty="0">
                <a:latin typeface="Twinkl" pitchFamily="50" charset="0"/>
              </a:rPr>
              <a:t> sit </a:t>
            </a:r>
            <a:r>
              <a:rPr lang="en-GB" dirty="0" err="1">
                <a:latin typeface="Twinkl" pitchFamily="50" charset="0"/>
              </a:rPr>
              <a:t>amet</a:t>
            </a:r>
            <a:r>
              <a:rPr lang="en-GB" dirty="0">
                <a:latin typeface="Twinkl" pitchFamily="50" charset="0"/>
              </a:rPr>
              <a:t>, </a:t>
            </a:r>
            <a:r>
              <a:rPr lang="en-GB" dirty="0" err="1">
                <a:latin typeface="Twinkl" pitchFamily="50" charset="0"/>
              </a:rPr>
              <a:t>consectetur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adipiscing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elit</a:t>
            </a:r>
            <a:r>
              <a:rPr lang="en-GB" dirty="0">
                <a:latin typeface="Twinkl" pitchFamily="50" charset="0"/>
              </a:rPr>
              <a:t>.</a:t>
            </a:r>
          </a:p>
          <a:p>
            <a:r>
              <a:rPr lang="en-GB" dirty="0">
                <a:latin typeface="Twinkl" pitchFamily="50" charset="0"/>
              </a:rPr>
              <a:t>Statement 2</a:t>
            </a:r>
          </a:p>
          <a:p>
            <a:pPr lvl="1"/>
            <a:r>
              <a:rPr lang="en-GB" dirty="0">
                <a:latin typeface="Twinkl" pitchFamily="50" charset="0"/>
              </a:rPr>
              <a:t>Sub statement</a:t>
            </a:r>
          </a:p>
        </p:txBody>
      </p:sp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188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1385685"/>
            <a:ext cx="7632700" cy="422405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b="1" dirty="0" err="1">
                <a:solidFill>
                  <a:srgbClr val="EE6832"/>
                </a:solidFill>
              </a:rPr>
              <a:t>Tadasana</a:t>
            </a:r>
            <a:endParaRPr lang="en-GB" b="1" dirty="0">
              <a:solidFill>
                <a:srgbClr val="EE683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55650" y="747836"/>
            <a:ext cx="7632700" cy="637849"/>
          </a:xfrm>
          <a:prstGeom prst="rect">
            <a:avLst/>
          </a:prstGeom>
          <a:solidFill>
            <a:srgbClr val="EE6832"/>
          </a:solidFill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Mountain Pose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0" y="1827720"/>
            <a:ext cx="3816350" cy="884070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r>
              <a:rPr lang="en-GB" sz="1600" dirty="0">
                <a:latin typeface="Twinkl SemiBold" pitchFamily="2" charset="0"/>
              </a:rPr>
              <a:t>Benefits</a:t>
            </a:r>
          </a:p>
          <a:p>
            <a:r>
              <a:rPr lang="en-GB" sz="1600" dirty="0"/>
              <a:t>Improves posture, strengthens core muscles and legs.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0" y="2791151"/>
            <a:ext cx="3816350" cy="2853840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r>
              <a:rPr lang="en-GB" sz="1600" dirty="0"/>
              <a:t>Stand tall with your weight balanced evenly on your feet.</a:t>
            </a:r>
          </a:p>
          <a:p>
            <a:endParaRPr lang="en-GB" sz="1600" dirty="0"/>
          </a:p>
          <a:p>
            <a:r>
              <a:rPr lang="en-GB" sz="1600" dirty="0"/>
              <a:t>Firm your thigh muscles and pull in your tummy.</a:t>
            </a:r>
          </a:p>
          <a:p>
            <a:endParaRPr lang="en-GB" sz="1600" dirty="0"/>
          </a:p>
          <a:p>
            <a:r>
              <a:rPr lang="en-GB" sz="1600" dirty="0"/>
              <a:t>Press your shoulders back and hang your arms beside your torso.</a:t>
            </a:r>
          </a:p>
          <a:p>
            <a:endParaRPr lang="en-GB" sz="1600" dirty="0"/>
          </a:p>
          <a:p>
            <a:r>
              <a:rPr lang="en-GB" sz="1600" dirty="0"/>
              <a:t>Breathe deeply and hold as long as needed (at least two breaths).</a:t>
            </a:r>
          </a:p>
        </p:txBody>
      </p:sp>
      <p:sp>
        <p:nvSpPr>
          <p:cNvPr id="4" name="Oval 3"/>
          <p:cNvSpPr/>
          <p:nvPr/>
        </p:nvSpPr>
        <p:spPr>
          <a:xfrm>
            <a:off x="4028303" y="2899719"/>
            <a:ext cx="395416" cy="395416"/>
          </a:xfrm>
          <a:prstGeom prst="ellipse">
            <a:avLst/>
          </a:prstGeom>
          <a:noFill/>
          <a:ln>
            <a:solidFill>
              <a:srgbClr val="EE68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/>
          <p:cNvSpPr/>
          <p:nvPr/>
        </p:nvSpPr>
        <p:spPr>
          <a:xfrm>
            <a:off x="4028303" y="3626060"/>
            <a:ext cx="395416" cy="395416"/>
          </a:xfrm>
          <a:prstGeom prst="ellipse">
            <a:avLst/>
          </a:prstGeom>
          <a:noFill/>
          <a:ln>
            <a:solidFill>
              <a:srgbClr val="EE68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4" name="Oval 13"/>
          <p:cNvSpPr/>
          <p:nvPr/>
        </p:nvSpPr>
        <p:spPr>
          <a:xfrm>
            <a:off x="4028303" y="4352401"/>
            <a:ext cx="395416" cy="395416"/>
          </a:xfrm>
          <a:prstGeom prst="ellipse">
            <a:avLst/>
          </a:prstGeom>
          <a:noFill/>
          <a:ln>
            <a:solidFill>
              <a:srgbClr val="EE68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5" name="Oval 14"/>
          <p:cNvSpPr/>
          <p:nvPr/>
        </p:nvSpPr>
        <p:spPr>
          <a:xfrm>
            <a:off x="4028303" y="5078742"/>
            <a:ext cx="395416" cy="395416"/>
          </a:xfrm>
          <a:prstGeom prst="ellipse">
            <a:avLst/>
          </a:prstGeom>
          <a:noFill/>
          <a:ln>
            <a:solidFill>
              <a:srgbClr val="EE68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4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158" y="1827720"/>
            <a:ext cx="1274400" cy="420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237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1385685"/>
            <a:ext cx="7632700" cy="422405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b="1" dirty="0" err="1">
                <a:solidFill>
                  <a:srgbClr val="FFC000"/>
                </a:solidFill>
              </a:rPr>
              <a:t>Utkataasana</a:t>
            </a:r>
            <a:endParaRPr lang="en-GB" b="1" dirty="0">
              <a:solidFill>
                <a:srgbClr val="FFC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55650" y="747836"/>
            <a:ext cx="7632700" cy="637849"/>
          </a:xfrm>
          <a:prstGeom prst="rect">
            <a:avLst/>
          </a:prstGeom>
          <a:solidFill>
            <a:srgbClr val="FFC000"/>
          </a:solidFill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Chair Pose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0" y="1827720"/>
            <a:ext cx="3816350" cy="884070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r>
              <a:rPr lang="en-GB" sz="1600" dirty="0">
                <a:latin typeface="Twinkl SemiBold" pitchFamily="2" charset="0"/>
              </a:rPr>
              <a:t>Benefits</a:t>
            </a:r>
          </a:p>
          <a:p>
            <a:r>
              <a:rPr lang="en-GB" sz="1600" dirty="0"/>
              <a:t>Strengthens legs, stretches shoulders and chest.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0" y="2791151"/>
            <a:ext cx="3816350" cy="2853840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r>
              <a:rPr lang="en-GB" sz="1600" dirty="0"/>
              <a:t>Start in mountain pose. (Standing with your feet shoulder width apart and arms by your side).</a:t>
            </a:r>
          </a:p>
          <a:p>
            <a:endParaRPr lang="en-GB" sz="1600" dirty="0"/>
          </a:p>
          <a:p>
            <a:r>
              <a:rPr lang="en-GB" sz="1600" dirty="0"/>
              <a:t>Exhale, and bend your knees as if you were sitting in a chair.</a:t>
            </a:r>
          </a:p>
          <a:p>
            <a:endParaRPr lang="en-GB" sz="1600" dirty="0"/>
          </a:p>
          <a:p>
            <a:r>
              <a:rPr lang="en-GB" sz="1600" dirty="0"/>
              <a:t>Reach your arms towards the ceiling with your palms facing each other.</a:t>
            </a:r>
          </a:p>
          <a:p>
            <a:endParaRPr lang="en-GB" sz="1600" dirty="0"/>
          </a:p>
          <a:p>
            <a:r>
              <a:rPr lang="en-GB" sz="1600" dirty="0"/>
              <a:t>Hold this pose and breathe.</a:t>
            </a:r>
          </a:p>
        </p:txBody>
      </p:sp>
      <p:sp>
        <p:nvSpPr>
          <p:cNvPr id="4" name="Oval 3"/>
          <p:cNvSpPr/>
          <p:nvPr/>
        </p:nvSpPr>
        <p:spPr>
          <a:xfrm>
            <a:off x="4028303" y="2899719"/>
            <a:ext cx="395416" cy="395416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/>
          <p:cNvSpPr/>
          <p:nvPr/>
        </p:nvSpPr>
        <p:spPr>
          <a:xfrm>
            <a:off x="4028303" y="3881433"/>
            <a:ext cx="395416" cy="395416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4" name="Oval 13"/>
          <p:cNvSpPr/>
          <p:nvPr/>
        </p:nvSpPr>
        <p:spPr>
          <a:xfrm>
            <a:off x="4028303" y="4607774"/>
            <a:ext cx="395416" cy="395416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5" name="Oval 14"/>
          <p:cNvSpPr/>
          <p:nvPr/>
        </p:nvSpPr>
        <p:spPr>
          <a:xfrm>
            <a:off x="4028303" y="5249575"/>
            <a:ext cx="395416" cy="395416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4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732" y="2006195"/>
            <a:ext cx="1282882" cy="408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56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1385685"/>
            <a:ext cx="7632700" cy="422405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b="1" dirty="0" err="1">
                <a:solidFill>
                  <a:srgbClr val="C00000"/>
                </a:solidFill>
              </a:rPr>
              <a:t>Vriksasana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55650" y="747836"/>
            <a:ext cx="7632700" cy="637849"/>
          </a:xfrm>
          <a:prstGeom prst="rect">
            <a:avLst/>
          </a:prstGeom>
          <a:solidFill>
            <a:srgbClr val="BC0105"/>
          </a:solidFill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Tree Pose</a:t>
            </a:r>
          </a:p>
        </p:txBody>
      </p:sp>
      <p:sp>
        <p:nvSpPr>
          <p:cNvPr id="8" name="Rectangle 7"/>
          <p:cNvSpPr/>
          <p:nvPr/>
        </p:nvSpPr>
        <p:spPr>
          <a:xfrm>
            <a:off x="3328087" y="1827720"/>
            <a:ext cx="5060264" cy="884070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r>
              <a:rPr lang="en-GB" sz="1600" dirty="0">
                <a:latin typeface="Twinkl SemiBold" pitchFamily="2" charset="0"/>
              </a:rPr>
              <a:t>Benefits</a:t>
            </a:r>
          </a:p>
          <a:p>
            <a:r>
              <a:rPr lang="en-GB" sz="1500" dirty="0"/>
              <a:t>Improves balance, strengthens thighs, calves and ankles, stretches legs and chest, develops concentration.</a:t>
            </a:r>
          </a:p>
        </p:txBody>
      </p:sp>
      <p:sp>
        <p:nvSpPr>
          <p:cNvPr id="9" name="Rectangle 8"/>
          <p:cNvSpPr/>
          <p:nvPr/>
        </p:nvSpPr>
        <p:spPr>
          <a:xfrm>
            <a:off x="3328087" y="2711790"/>
            <a:ext cx="5060263" cy="3377060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r>
              <a:rPr lang="en-GB" sz="1500" dirty="0"/>
              <a:t>Begin in mountain pose. (Feet shoulder-width apart, hands at your sides.)</a:t>
            </a:r>
          </a:p>
          <a:p>
            <a:endParaRPr lang="en-GB" sz="1500" dirty="0"/>
          </a:p>
          <a:p>
            <a:r>
              <a:rPr lang="en-GB" sz="1500" dirty="0"/>
              <a:t>Lift your right foot, turning your knee out; place your foot on your leg wherever feels comfortable.</a:t>
            </a:r>
          </a:p>
          <a:p>
            <a:endParaRPr lang="en-GB" sz="1500" dirty="0"/>
          </a:p>
          <a:p>
            <a:r>
              <a:rPr lang="en-GB" sz="1500" dirty="0"/>
              <a:t>Press your hands together.</a:t>
            </a:r>
          </a:p>
          <a:p>
            <a:endParaRPr lang="en-GB" sz="1500" dirty="0"/>
          </a:p>
          <a:p>
            <a:r>
              <a:rPr lang="en-GB" sz="1500" dirty="0"/>
              <a:t>Raise your arms over your head and look up to your hands if possible.</a:t>
            </a:r>
          </a:p>
          <a:p>
            <a:endParaRPr lang="en-GB" sz="1500" dirty="0"/>
          </a:p>
          <a:p>
            <a:r>
              <a:rPr lang="en-GB" sz="1500" dirty="0"/>
              <a:t>Return hands to your chest and lower your right leg.</a:t>
            </a:r>
          </a:p>
          <a:p>
            <a:endParaRPr lang="en-GB" sz="1500" dirty="0"/>
          </a:p>
          <a:p>
            <a:r>
              <a:rPr lang="en-GB" sz="1500" dirty="0"/>
              <a:t>Repeat with left leg.</a:t>
            </a:r>
          </a:p>
        </p:txBody>
      </p:sp>
      <p:sp>
        <p:nvSpPr>
          <p:cNvPr id="4" name="Oval 3"/>
          <p:cNvSpPr/>
          <p:nvPr/>
        </p:nvSpPr>
        <p:spPr>
          <a:xfrm>
            <a:off x="2800866" y="2824332"/>
            <a:ext cx="395416" cy="39541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/>
          <p:cNvSpPr/>
          <p:nvPr/>
        </p:nvSpPr>
        <p:spPr>
          <a:xfrm>
            <a:off x="2800866" y="3498629"/>
            <a:ext cx="395416" cy="39541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4" name="Oval 13"/>
          <p:cNvSpPr/>
          <p:nvPr/>
        </p:nvSpPr>
        <p:spPr>
          <a:xfrm>
            <a:off x="2800866" y="4116797"/>
            <a:ext cx="395416" cy="39541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5" name="Oval 14"/>
          <p:cNvSpPr/>
          <p:nvPr/>
        </p:nvSpPr>
        <p:spPr>
          <a:xfrm>
            <a:off x="2800866" y="4656450"/>
            <a:ext cx="395416" cy="39541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1" name="Oval 10"/>
          <p:cNvSpPr/>
          <p:nvPr/>
        </p:nvSpPr>
        <p:spPr>
          <a:xfrm>
            <a:off x="2800866" y="5209688"/>
            <a:ext cx="395416" cy="39541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2" name="Oval 11"/>
          <p:cNvSpPr/>
          <p:nvPr/>
        </p:nvSpPr>
        <p:spPr>
          <a:xfrm>
            <a:off x="2800866" y="5680546"/>
            <a:ext cx="395416" cy="39541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6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114" y="1814790"/>
            <a:ext cx="1474573" cy="427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498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55650" y="747836"/>
            <a:ext cx="7632700" cy="637849"/>
          </a:xfrm>
          <a:prstGeom prst="rect">
            <a:avLst/>
          </a:prstGeom>
          <a:solidFill>
            <a:srgbClr val="7030A0"/>
          </a:solidFill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Rainbow Pose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0" y="1581499"/>
            <a:ext cx="3816350" cy="884070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r>
              <a:rPr lang="en-GB" sz="1600" dirty="0">
                <a:latin typeface="Twinkl SemiBold" pitchFamily="2" charset="0"/>
              </a:rPr>
              <a:t>Benefits</a:t>
            </a:r>
          </a:p>
          <a:p>
            <a:r>
              <a:rPr lang="en-GB" sz="1600" dirty="0"/>
              <a:t>Stretches arms, abdominals, spine and chest; calms the mind.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0" y="2544930"/>
            <a:ext cx="3816350" cy="3100061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r>
              <a:rPr lang="en-GB" sz="1600" dirty="0"/>
              <a:t>Start on your knees. Raise both hands over your head.</a:t>
            </a:r>
          </a:p>
          <a:p>
            <a:endParaRPr lang="en-GB" sz="1600" dirty="0"/>
          </a:p>
          <a:p>
            <a:r>
              <a:rPr lang="en-GB" sz="1600" dirty="0"/>
              <a:t>Drop one hand by your side, exhale and arch your arm over your body.</a:t>
            </a:r>
          </a:p>
          <a:p>
            <a:endParaRPr lang="en-GB" sz="1600" dirty="0"/>
          </a:p>
          <a:p>
            <a:r>
              <a:rPr lang="en-GB" sz="1600" dirty="0"/>
              <a:t>Hold this position.</a:t>
            </a:r>
          </a:p>
          <a:p>
            <a:endParaRPr lang="en-GB" sz="1600" dirty="0"/>
          </a:p>
          <a:p>
            <a:r>
              <a:rPr lang="en-GB" sz="1600" dirty="0"/>
              <a:t>As you bring your dropped arm back over your head, straighten your body.</a:t>
            </a:r>
          </a:p>
          <a:p>
            <a:endParaRPr lang="en-GB" sz="1600" dirty="0"/>
          </a:p>
          <a:p>
            <a:r>
              <a:rPr lang="en-GB" sz="1600" dirty="0"/>
              <a:t>Repeat on the other side.</a:t>
            </a:r>
          </a:p>
        </p:txBody>
      </p:sp>
      <p:sp>
        <p:nvSpPr>
          <p:cNvPr id="4" name="Oval 3"/>
          <p:cNvSpPr/>
          <p:nvPr/>
        </p:nvSpPr>
        <p:spPr>
          <a:xfrm>
            <a:off x="4028303" y="2660822"/>
            <a:ext cx="395416" cy="395416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/>
          <p:cNvSpPr/>
          <p:nvPr/>
        </p:nvSpPr>
        <p:spPr>
          <a:xfrm>
            <a:off x="4028303" y="3388565"/>
            <a:ext cx="395416" cy="395416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4" name="Oval 13"/>
          <p:cNvSpPr/>
          <p:nvPr/>
        </p:nvSpPr>
        <p:spPr>
          <a:xfrm>
            <a:off x="4028303" y="4035857"/>
            <a:ext cx="395416" cy="395416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5" name="Oval 14"/>
          <p:cNvSpPr/>
          <p:nvPr/>
        </p:nvSpPr>
        <p:spPr>
          <a:xfrm>
            <a:off x="4028303" y="4644789"/>
            <a:ext cx="395416" cy="395416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1" name="Oval 10"/>
          <p:cNvSpPr/>
          <p:nvPr/>
        </p:nvSpPr>
        <p:spPr>
          <a:xfrm>
            <a:off x="4028303" y="5249575"/>
            <a:ext cx="395416" cy="395416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5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01" y="1927655"/>
            <a:ext cx="2819648" cy="3889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338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55650" y="747836"/>
            <a:ext cx="7632700" cy="637849"/>
          </a:xfrm>
          <a:prstGeom prst="rect">
            <a:avLst/>
          </a:prstGeom>
          <a:solidFill>
            <a:srgbClr val="4930A6"/>
          </a:solidFill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Elephant Pose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0" y="1581499"/>
            <a:ext cx="3816350" cy="884070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r>
              <a:rPr lang="en-GB" sz="1600" dirty="0">
                <a:latin typeface="Twinkl SemiBold" pitchFamily="2" charset="0"/>
              </a:rPr>
              <a:t>Benefits</a:t>
            </a:r>
          </a:p>
          <a:p>
            <a:r>
              <a:rPr lang="en-GB" sz="1600" dirty="0"/>
              <a:t>Stretches legs and back, relieves stress and calms the mind.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0" y="2544930"/>
            <a:ext cx="3816350" cy="2115176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r>
              <a:rPr lang="en-GB" sz="1600" dirty="0"/>
              <a:t>Bend at the hips.</a:t>
            </a:r>
          </a:p>
          <a:p>
            <a:endParaRPr lang="en-GB" sz="1600" dirty="0"/>
          </a:p>
          <a:p>
            <a:r>
              <a:rPr lang="en-GB" sz="1600" dirty="0"/>
              <a:t>Let arms hang low then clasp fingers together.</a:t>
            </a:r>
          </a:p>
          <a:p>
            <a:endParaRPr lang="en-GB" sz="1600" dirty="0"/>
          </a:p>
          <a:p>
            <a:r>
              <a:rPr lang="en-GB" sz="1600" dirty="0"/>
              <a:t>Swing arms from side to side like a trunk. Swing your whole body from side to side to walk like an elephant.</a:t>
            </a:r>
          </a:p>
        </p:txBody>
      </p:sp>
      <p:sp>
        <p:nvSpPr>
          <p:cNvPr id="4" name="Oval 3"/>
          <p:cNvSpPr/>
          <p:nvPr/>
        </p:nvSpPr>
        <p:spPr>
          <a:xfrm>
            <a:off x="4028303" y="2544930"/>
            <a:ext cx="395416" cy="395416"/>
          </a:xfrm>
          <a:prstGeom prst="ellipse">
            <a:avLst/>
          </a:prstGeom>
          <a:noFill/>
          <a:ln>
            <a:solidFill>
              <a:srgbClr val="4930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/>
          <p:cNvSpPr/>
          <p:nvPr/>
        </p:nvSpPr>
        <p:spPr>
          <a:xfrm>
            <a:off x="4028303" y="3150631"/>
            <a:ext cx="395416" cy="395416"/>
          </a:xfrm>
          <a:prstGeom prst="ellipse">
            <a:avLst/>
          </a:prstGeom>
          <a:noFill/>
          <a:ln>
            <a:solidFill>
              <a:srgbClr val="4930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4" name="Oval 13"/>
          <p:cNvSpPr/>
          <p:nvPr/>
        </p:nvSpPr>
        <p:spPr>
          <a:xfrm>
            <a:off x="4028303" y="4002906"/>
            <a:ext cx="395416" cy="395416"/>
          </a:xfrm>
          <a:prstGeom prst="ellipse">
            <a:avLst/>
          </a:prstGeom>
          <a:noFill/>
          <a:ln>
            <a:solidFill>
              <a:srgbClr val="4930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3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50" y="1786192"/>
            <a:ext cx="3036313" cy="399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411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1385685"/>
            <a:ext cx="7632700" cy="422405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b="1" dirty="0" err="1">
                <a:solidFill>
                  <a:srgbClr val="25889F"/>
                </a:solidFill>
              </a:rPr>
              <a:t>Bhujangasana</a:t>
            </a:r>
            <a:endParaRPr lang="en-GB" b="1" dirty="0">
              <a:solidFill>
                <a:srgbClr val="25889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55650" y="747836"/>
            <a:ext cx="7632700" cy="637849"/>
          </a:xfrm>
          <a:prstGeom prst="rect">
            <a:avLst/>
          </a:prstGeom>
          <a:solidFill>
            <a:srgbClr val="25889F"/>
          </a:solidFill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Cobra Pose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0" y="1808090"/>
            <a:ext cx="3816350" cy="1130291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r>
              <a:rPr lang="en-GB" sz="1600" dirty="0">
                <a:latin typeface="Twinkl SemiBold" pitchFamily="2" charset="0"/>
              </a:rPr>
              <a:t>Benefits</a:t>
            </a:r>
          </a:p>
          <a:p>
            <a:r>
              <a:rPr lang="en-GB" sz="1600" dirty="0"/>
              <a:t>Strengthens spine, backs of arms and legs; stretches shoulders, chest and belly, improves posture, helps relieve stress.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0" y="2997097"/>
            <a:ext cx="3816350" cy="2115176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r>
              <a:rPr lang="en-GB" sz="1600" dirty="0"/>
              <a:t>Begin by lying on your tummy.</a:t>
            </a:r>
          </a:p>
          <a:p>
            <a:endParaRPr lang="en-GB" sz="1600" dirty="0"/>
          </a:p>
          <a:p>
            <a:r>
              <a:rPr lang="en-GB" sz="1600" dirty="0"/>
              <a:t>While exhaling, lift your head and upper torso off the floor.</a:t>
            </a:r>
          </a:p>
          <a:p>
            <a:endParaRPr lang="en-GB" sz="1600" dirty="0"/>
          </a:p>
          <a:p>
            <a:r>
              <a:rPr lang="en-GB" sz="1600" dirty="0"/>
              <a:t>Gaze forward or slightly upward.</a:t>
            </a:r>
          </a:p>
          <a:p>
            <a:endParaRPr lang="en-GB" sz="1600" dirty="0"/>
          </a:p>
          <a:p>
            <a:r>
              <a:rPr lang="en-GB" sz="1600" dirty="0"/>
              <a:t>Hold this position, then release.</a:t>
            </a:r>
          </a:p>
        </p:txBody>
      </p:sp>
      <p:sp>
        <p:nvSpPr>
          <p:cNvPr id="4" name="Oval 3"/>
          <p:cNvSpPr/>
          <p:nvPr/>
        </p:nvSpPr>
        <p:spPr>
          <a:xfrm>
            <a:off x="4028303" y="2997097"/>
            <a:ext cx="395416" cy="395416"/>
          </a:xfrm>
          <a:prstGeom prst="ellipse">
            <a:avLst/>
          </a:prstGeom>
          <a:noFill/>
          <a:ln>
            <a:solidFill>
              <a:srgbClr val="2588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/>
          <p:cNvSpPr/>
          <p:nvPr/>
        </p:nvSpPr>
        <p:spPr>
          <a:xfrm>
            <a:off x="4028303" y="3638898"/>
            <a:ext cx="395416" cy="395416"/>
          </a:xfrm>
          <a:prstGeom prst="ellipse">
            <a:avLst/>
          </a:prstGeom>
          <a:noFill/>
          <a:ln>
            <a:solidFill>
              <a:srgbClr val="2588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4" name="Oval 13"/>
          <p:cNvSpPr/>
          <p:nvPr/>
        </p:nvSpPr>
        <p:spPr>
          <a:xfrm>
            <a:off x="4028303" y="4199155"/>
            <a:ext cx="395416" cy="395416"/>
          </a:xfrm>
          <a:prstGeom prst="ellipse">
            <a:avLst/>
          </a:prstGeom>
          <a:noFill/>
          <a:ln>
            <a:solidFill>
              <a:srgbClr val="2588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5" name="Oval 14"/>
          <p:cNvSpPr/>
          <p:nvPr/>
        </p:nvSpPr>
        <p:spPr>
          <a:xfrm>
            <a:off x="4028303" y="4708619"/>
            <a:ext cx="395416" cy="395416"/>
          </a:xfrm>
          <a:prstGeom prst="ellipse">
            <a:avLst/>
          </a:prstGeom>
          <a:noFill/>
          <a:ln>
            <a:solidFill>
              <a:srgbClr val="2588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4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98" y="2997097"/>
            <a:ext cx="2866766" cy="1539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288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1385685"/>
            <a:ext cx="7632700" cy="422405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b="1" dirty="0" err="1">
                <a:solidFill>
                  <a:srgbClr val="DE1E5A"/>
                </a:solidFill>
              </a:rPr>
              <a:t>Marjaryasana</a:t>
            </a:r>
            <a:r>
              <a:rPr lang="en-GB" b="1" dirty="0">
                <a:solidFill>
                  <a:srgbClr val="DE1E5A"/>
                </a:solidFill>
              </a:rPr>
              <a:t> </a:t>
            </a:r>
            <a:r>
              <a:rPr lang="en-GB" b="1" dirty="0" err="1">
                <a:solidFill>
                  <a:srgbClr val="DE1E5A"/>
                </a:solidFill>
              </a:rPr>
              <a:t>Bitilasana</a:t>
            </a:r>
            <a:endParaRPr lang="en-GB" b="1" dirty="0">
              <a:solidFill>
                <a:srgbClr val="DE1E5A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55650" y="747836"/>
            <a:ext cx="7632700" cy="637849"/>
          </a:xfrm>
          <a:prstGeom prst="rect">
            <a:avLst/>
          </a:prstGeom>
          <a:solidFill>
            <a:srgbClr val="DE1E5A"/>
          </a:solidFill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Cat Cow Pose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0" y="1808090"/>
            <a:ext cx="3816350" cy="884070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r>
              <a:rPr lang="en-GB" sz="1600" dirty="0">
                <a:latin typeface="Twinkl SemiBold" pitchFamily="2" charset="0"/>
              </a:rPr>
              <a:t>Benefits</a:t>
            </a:r>
          </a:p>
          <a:p>
            <a:r>
              <a:rPr lang="en-GB" sz="1600" dirty="0"/>
              <a:t>Stretches torso and neck, gently massages spine and internal organs.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0" y="2846832"/>
            <a:ext cx="3816350" cy="3100061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r>
              <a:rPr lang="en-GB" sz="1600" dirty="0"/>
              <a:t>Start by kneeling on hands and knees. Make sure hands are below your shoulders and your knees below your hips.</a:t>
            </a:r>
          </a:p>
          <a:p>
            <a:endParaRPr lang="en-GB" sz="1600" dirty="0"/>
          </a:p>
          <a:p>
            <a:r>
              <a:rPr lang="en-GB" sz="1600" dirty="0"/>
              <a:t>Inhale and look up to the ceiling, allow your belly to sink toward the floor.</a:t>
            </a:r>
          </a:p>
          <a:p>
            <a:endParaRPr lang="en-GB" sz="1600" dirty="0"/>
          </a:p>
          <a:p>
            <a:r>
              <a:rPr lang="en-GB" sz="1600" dirty="0"/>
              <a:t>Exhale and round your back towards the ceiling and look at your belly.</a:t>
            </a:r>
          </a:p>
          <a:p>
            <a:endParaRPr lang="en-GB" sz="1600" dirty="0"/>
          </a:p>
          <a:p>
            <a:r>
              <a:rPr lang="en-GB" sz="1600" dirty="0"/>
              <a:t>Repeat.</a:t>
            </a:r>
          </a:p>
        </p:txBody>
      </p:sp>
      <p:sp>
        <p:nvSpPr>
          <p:cNvPr id="4" name="Oval 3"/>
          <p:cNvSpPr/>
          <p:nvPr/>
        </p:nvSpPr>
        <p:spPr>
          <a:xfrm>
            <a:off x="4028303" y="3216493"/>
            <a:ext cx="395416" cy="395416"/>
          </a:xfrm>
          <a:prstGeom prst="ellipse">
            <a:avLst/>
          </a:prstGeom>
          <a:noFill/>
          <a:ln>
            <a:solidFill>
              <a:srgbClr val="DE1E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/>
          <p:cNvSpPr/>
          <p:nvPr/>
        </p:nvSpPr>
        <p:spPr>
          <a:xfrm>
            <a:off x="4028303" y="4199071"/>
            <a:ext cx="395416" cy="395416"/>
          </a:xfrm>
          <a:prstGeom prst="ellipse">
            <a:avLst/>
          </a:prstGeom>
          <a:noFill/>
          <a:ln>
            <a:solidFill>
              <a:srgbClr val="DE1E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4" name="Oval 13"/>
          <p:cNvSpPr/>
          <p:nvPr/>
        </p:nvSpPr>
        <p:spPr>
          <a:xfrm>
            <a:off x="4028303" y="4932322"/>
            <a:ext cx="395416" cy="395416"/>
          </a:xfrm>
          <a:prstGeom prst="ellipse">
            <a:avLst/>
          </a:prstGeom>
          <a:noFill/>
          <a:ln>
            <a:solidFill>
              <a:srgbClr val="DE1E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5" name="Oval 14"/>
          <p:cNvSpPr/>
          <p:nvPr/>
        </p:nvSpPr>
        <p:spPr>
          <a:xfrm>
            <a:off x="4028303" y="5543239"/>
            <a:ext cx="395416" cy="395416"/>
          </a:xfrm>
          <a:prstGeom prst="ellipse">
            <a:avLst/>
          </a:prstGeom>
          <a:noFill/>
          <a:ln>
            <a:solidFill>
              <a:srgbClr val="DE1E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4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223"/>
          <a:stretch/>
        </p:blipFill>
        <p:spPr>
          <a:xfrm>
            <a:off x="1033848" y="1952911"/>
            <a:ext cx="2640228" cy="187025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04" r="-4281"/>
          <a:stretch/>
        </p:blipFill>
        <p:spPr>
          <a:xfrm>
            <a:off x="1033848" y="4067705"/>
            <a:ext cx="2640228" cy="1870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3369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1385685"/>
            <a:ext cx="7632700" cy="422405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b="1" dirty="0" err="1">
                <a:solidFill>
                  <a:schemeClr val="accent5">
                    <a:lumMod val="75000"/>
                  </a:schemeClr>
                </a:solidFill>
              </a:rPr>
              <a:t>Simhasana</a:t>
            </a:r>
            <a:endParaRPr lang="en-GB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55650" y="747836"/>
            <a:ext cx="7632700" cy="63784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Lion Pose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0" y="1808090"/>
            <a:ext cx="3816350" cy="884070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r>
              <a:rPr lang="en-GB" sz="1600" dirty="0">
                <a:latin typeface="Twinkl SemiBold" pitchFamily="2" charset="0"/>
              </a:rPr>
              <a:t>Benefits</a:t>
            </a:r>
          </a:p>
          <a:p>
            <a:r>
              <a:rPr lang="en-GB" sz="1600" dirty="0"/>
              <a:t>Stretches hips, thighs and ankles; calms the mind, relieves stress and fatigue.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0" y="2846832"/>
            <a:ext cx="3816350" cy="3346283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r>
              <a:rPr lang="en-GB" sz="1600" dirty="0"/>
              <a:t>Start on your knees, then sit back onto your heels.</a:t>
            </a:r>
          </a:p>
          <a:p>
            <a:endParaRPr lang="en-GB" sz="1600" dirty="0"/>
          </a:p>
          <a:p>
            <a:r>
              <a:rPr lang="en-GB" sz="1600" dirty="0"/>
              <a:t>Spread your fingers out and press your palms onto your knees.</a:t>
            </a:r>
          </a:p>
          <a:p>
            <a:endParaRPr lang="en-GB" sz="1600" dirty="0"/>
          </a:p>
          <a:p>
            <a:r>
              <a:rPr lang="en-GB" sz="1600" dirty="0"/>
              <a:t>Take a deep breath in through your nose.</a:t>
            </a:r>
          </a:p>
          <a:p>
            <a:endParaRPr lang="en-GB" sz="1600" dirty="0"/>
          </a:p>
          <a:p>
            <a:r>
              <a:rPr lang="en-GB" sz="1600" dirty="0"/>
              <a:t>Open your mouth, stretch out your tongue, open your eyes wide and let your breath out through your mouth.</a:t>
            </a:r>
          </a:p>
          <a:p>
            <a:endParaRPr lang="en-GB" sz="1600" dirty="0"/>
          </a:p>
          <a:p>
            <a:r>
              <a:rPr lang="en-GB" sz="1600" dirty="0"/>
              <a:t>Repeat a few times.</a:t>
            </a:r>
          </a:p>
        </p:txBody>
      </p:sp>
      <p:sp>
        <p:nvSpPr>
          <p:cNvPr id="4" name="Oval 3"/>
          <p:cNvSpPr/>
          <p:nvPr/>
        </p:nvSpPr>
        <p:spPr>
          <a:xfrm>
            <a:off x="4028303" y="2974790"/>
            <a:ext cx="395416" cy="395416"/>
          </a:xfrm>
          <a:prstGeom prst="ellipse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/>
          <p:cNvSpPr/>
          <p:nvPr/>
        </p:nvSpPr>
        <p:spPr>
          <a:xfrm>
            <a:off x="4028303" y="3686978"/>
            <a:ext cx="395416" cy="395416"/>
          </a:xfrm>
          <a:prstGeom prst="ellipse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4" name="Oval 13"/>
          <p:cNvSpPr/>
          <p:nvPr/>
        </p:nvSpPr>
        <p:spPr>
          <a:xfrm>
            <a:off x="4028303" y="4322265"/>
            <a:ext cx="395416" cy="395416"/>
          </a:xfrm>
          <a:prstGeom prst="ellipse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5" name="Oval 14"/>
          <p:cNvSpPr/>
          <p:nvPr/>
        </p:nvSpPr>
        <p:spPr>
          <a:xfrm>
            <a:off x="4028303" y="5035782"/>
            <a:ext cx="395416" cy="395416"/>
          </a:xfrm>
          <a:prstGeom prst="ellipse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6" name="Oval 15"/>
          <p:cNvSpPr/>
          <p:nvPr/>
        </p:nvSpPr>
        <p:spPr>
          <a:xfrm>
            <a:off x="4028303" y="5774013"/>
            <a:ext cx="395416" cy="395416"/>
          </a:xfrm>
          <a:prstGeom prst="ellipse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5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49" y="2222095"/>
            <a:ext cx="2439946" cy="408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0763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1385685"/>
            <a:ext cx="7632700" cy="422405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b="1" dirty="0" err="1">
                <a:solidFill>
                  <a:srgbClr val="409335"/>
                </a:solidFill>
              </a:rPr>
              <a:t>Baddha</a:t>
            </a:r>
            <a:r>
              <a:rPr lang="en-GB" b="1" dirty="0">
                <a:solidFill>
                  <a:srgbClr val="409335"/>
                </a:solidFill>
              </a:rPr>
              <a:t> </a:t>
            </a:r>
            <a:r>
              <a:rPr lang="en-GB" b="1" dirty="0" err="1">
                <a:solidFill>
                  <a:srgbClr val="409335"/>
                </a:solidFill>
              </a:rPr>
              <a:t>Konasana</a:t>
            </a:r>
            <a:endParaRPr lang="en-GB" b="1" dirty="0">
              <a:solidFill>
                <a:srgbClr val="409335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55650" y="747836"/>
            <a:ext cx="7632700" cy="637849"/>
          </a:xfrm>
          <a:prstGeom prst="rect">
            <a:avLst/>
          </a:prstGeom>
          <a:solidFill>
            <a:srgbClr val="409335"/>
          </a:solidFill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Butterfly Pose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0" y="1808090"/>
            <a:ext cx="3816350" cy="884070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r>
              <a:rPr lang="en-GB" sz="1600" dirty="0">
                <a:latin typeface="Twinkl SemiBold" pitchFamily="2" charset="0"/>
              </a:rPr>
              <a:t>Benefits</a:t>
            </a:r>
          </a:p>
          <a:p>
            <a:r>
              <a:rPr lang="en-GB" sz="1600" dirty="0"/>
              <a:t>Calms the body and mind, helps relieve stress, headaches and fatigue.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0" y="2846832"/>
            <a:ext cx="3816350" cy="2115176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r>
              <a:rPr lang="en-GB" sz="1600" dirty="0"/>
              <a:t>Begin by sitting with the soles of your feet together.</a:t>
            </a:r>
          </a:p>
          <a:p>
            <a:endParaRPr lang="en-GB" sz="1600" dirty="0"/>
          </a:p>
          <a:p>
            <a:r>
              <a:rPr lang="en-GB" sz="1600" dirty="0"/>
              <a:t>Wrap your hands around your feet, keep your back straight.</a:t>
            </a:r>
          </a:p>
          <a:p>
            <a:endParaRPr lang="en-GB" sz="1600" dirty="0"/>
          </a:p>
          <a:p>
            <a:r>
              <a:rPr lang="en-GB" sz="1600" dirty="0"/>
              <a:t>Gently bounce your knees to flap your butterfly wings.</a:t>
            </a:r>
          </a:p>
        </p:txBody>
      </p:sp>
      <p:sp>
        <p:nvSpPr>
          <p:cNvPr id="4" name="Oval 3"/>
          <p:cNvSpPr/>
          <p:nvPr/>
        </p:nvSpPr>
        <p:spPr>
          <a:xfrm>
            <a:off x="4028303" y="2966552"/>
            <a:ext cx="395416" cy="395416"/>
          </a:xfrm>
          <a:prstGeom prst="ellipse">
            <a:avLst/>
          </a:prstGeom>
          <a:noFill/>
          <a:ln>
            <a:solidFill>
              <a:srgbClr val="4093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/>
          <p:cNvSpPr/>
          <p:nvPr/>
        </p:nvSpPr>
        <p:spPr>
          <a:xfrm>
            <a:off x="4028303" y="3703454"/>
            <a:ext cx="395416" cy="395416"/>
          </a:xfrm>
          <a:prstGeom prst="ellipse">
            <a:avLst/>
          </a:prstGeom>
          <a:noFill/>
          <a:ln>
            <a:solidFill>
              <a:srgbClr val="4093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4" name="Oval 13"/>
          <p:cNvSpPr/>
          <p:nvPr/>
        </p:nvSpPr>
        <p:spPr>
          <a:xfrm>
            <a:off x="4028303" y="4415642"/>
            <a:ext cx="395416" cy="395416"/>
          </a:xfrm>
          <a:prstGeom prst="ellipse">
            <a:avLst/>
          </a:prstGeom>
          <a:noFill/>
          <a:ln>
            <a:solidFill>
              <a:srgbClr val="4093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3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65" y="2846832"/>
            <a:ext cx="3192298" cy="319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84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1385685"/>
            <a:ext cx="7632700" cy="422405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b="1" dirty="0" err="1">
                <a:solidFill>
                  <a:schemeClr val="accent4">
                    <a:lumMod val="75000"/>
                  </a:schemeClr>
                </a:solidFill>
              </a:rPr>
              <a:t>Ardha</a:t>
            </a:r>
            <a:r>
              <a:rPr lang="en-GB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GB" b="1" dirty="0" err="1">
                <a:solidFill>
                  <a:schemeClr val="accent4">
                    <a:lumMod val="75000"/>
                  </a:schemeClr>
                </a:solidFill>
              </a:rPr>
              <a:t>Bhekasana</a:t>
            </a:r>
            <a:endParaRPr lang="en-GB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55650" y="747836"/>
            <a:ext cx="7632700" cy="637849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Frog Pose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0" y="1808090"/>
            <a:ext cx="3816350" cy="884070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r>
              <a:rPr lang="en-GB" sz="1600" dirty="0">
                <a:latin typeface="Twinkl SemiBold" pitchFamily="2" charset="0"/>
              </a:rPr>
              <a:t>Benefits</a:t>
            </a:r>
          </a:p>
          <a:p>
            <a:r>
              <a:rPr lang="en-GB" sz="1600" dirty="0"/>
              <a:t>Tones legs and increases hamstring flexibility.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0" y="2846832"/>
            <a:ext cx="3816350" cy="2853840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r>
              <a:rPr lang="en-GB" sz="1600" dirty="0"/>
              <a:t>Squat on the floor, balancing on your toes, knees spread wide, hands on the floor or out in front of you. Wherever makes you feel most balanced.</a:t>
            </a:r>
          </a:p>
          <a:p>
            <a:endParaRPr lang="en-GB" sz="1600" dirty="0"/>
          </a:p>
          <a:p>
            <a:r>
              <a:rPr lang="en-GB" sz="1600" dirty="0"/>
              <a:t>Look up and inhale. As you exhale, straighten your legs so you are in a standing position, lower your head towards your knees.</a:t>
            </a:r>
          </a:p>
          <a:p>
            <a:endParaRPr lang="en-GB" sz="1600" dirty="0"/>
          </a:p>
          <a:p>
            <a:r>
              <a:rPr lang="en-GB" sz="1600" dirty="0"/>
              <a:t>Return to the first position, then repeat.</a:t>
            </a:r>
          </a:p>
        </p:txBody>
      </p:sp>
      <p:sp>
        <p:nvSpPr>
          <p:cNvPr id="4" name="Oval 3"/>
          <p:cNvSpPr/>
          <p:nvPr/>
        </p:nvSpPr>
        <p:spPr>
          <a:xfrm>
            <a:off x="4028303" y="3231292"/>
            <a:ext cx="395416" cy="395416"/>
          </a:xfrm>
          <a:prstGeom prst="ellipse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/>
          <p:cNvSpPr/>
          <p:nvPr/>
        </p:nvSpPr>
        <p:spPr>
          <a:xfrm>
            <a:off x="4028303" y="4421576"/>
            <a:ext cx="395416" cy="395416"/>
          </a:xfrm>
          <a:prstGeom prst="ellipse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1" name="Oval 10"/>
          <p:cNvSpPr/>
          <p:nvPr/>
        </p:nvSpPr>
        <p:spPr>
          <a:xfrm>
            <a:off x="4028303" y="5280542"/>
            <a:ext cx="395416" cy="395416"/>
          </a:xfrm>
          <a:prstGeom prst="ellipse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3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781" y="2036550"/>
            <a:ext cx="2950832" cy="4051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6319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1385685"/>
            <a:ext cx="7632700" cy="422405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b="1" dirty="0" err="1">
                <a:solidFill>
                  <a:srgbClr val="1E5A3D"/>
                </a:solidFill>
              </a:rPr>
              <a:t>Ardha</a:t>
            </a:r>
            <a:r>
              <a:rPr lang="en-GB" b="1" dirty="0">
                <a:solidFill>
                  <a:srgbClr val="1E5A3D"/>
                </a:solidFill>
              </a:rPr>
              <a:t> </a:t>
            </a:r>
            <a:r>
              <a:rPr lang="en-GB" b="1" dirty="0" err="1">
                <a:solidFill>
                  <a:srgbClr val="1E5A3D"/>
                </a:solidFill>
              </a:rPr>
              <a:t>Bhekasana</a:t>
            </a:r>
            <a:endParaRPr lang="en-GB" b="1" dirty="0">
              <a:solidFill>
                <a:srgbClr val="1E5A3D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55650" y="747836"/>
            <a:ext cx="7632700" cy="637849"/>
          </a:xfrm>
          <a:prstGeom prst="rect">
            <a:avLst/>
          </a:prstGeom>
          <a:solidFill>
            <a:srgbClr val="1E5A3D"/>
          </a:solidFill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Happy Baby Pose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0" y="1808090"/>
            <a:ext cx="3816350" cy="1130291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r>
              <a:rPr lang="en-GB" sz="1600" dirty="0">
                <a:latin typeface="Twinkl SemiBold" pitchFamily="2" charset="0"/>
              </a:rPr>
              <a:t>Benefits</a:t>
            </a:r>
          </a:p>
          <a:p>
            <a:r>
              <a:rPr lang="en-GB" sz="1600" dirty="0"/>
              <a:t>Gently stretches inner groin and spine, calms the mind and helps relieve stress and fatigue.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0" y="3127665"/>
            <a:ext cx="3816350" cy="1868955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r>
              <a:rPr lang="en-GB" sz="1600" dirty="0"/>
              <a:t>Lie down on your back.</a:t>
            </a:r>
          </a:p>
          <a:p>
            <a:endParaRPr lang="en-GB" sz="1600" dirty="0"/>
          </a:p>
          <a:p>
            <a:r>
              <a:rPr lang="en-GB" sz="1600" dirty="0"/>
              <a:t>Exhale, bend your knees into your belly and hold onto your feet.</a:t>
            </a:r>
          </a:p>
          <a:p>
            <a:endParaRPr lang="en-GB" sz="1600" dirty="0"/>
          </a:p>
          <a:p>
            <a:r>
              <a:rPr lang="en-GB" sz="1600" dirty="0"/>
              <a:t>Allow your body to gently rock side to side.</a:t>
            </a:r>
          </a:p>
        </p:txBody>
      </p:sp>
      <p:sp>
        <p:nvSpPr>
          <p:cNvPr id="4" name="Oval 3"/>
          <p:cNvSpPr/>
          <p:nvPr/>
        </p:nvSpPr>
        <p:spPr>
          <a:xfrm>
            <a:off x="4028303" y="3148900"/>
            <a:ext cx="395416" cy="395416"/>
          </a:xfrm>
          <a:prstGeom prst="ellipse">
            <a:avLst/>
          </a:prstGeom>
          <a:noFill/>
          <a:ln>
            <a:solidFill>
              <a:srgbClr val="1E5A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/>
          <p:cNvSpPr/>
          <p:nvPr/>
        </p:nvSpPr>
        <p:spPr>
          <a:xfrm>
            <a:off x="4028303" y="3751258"/>
            <a:ext cx="395416" cy="395416"/>
          </a:xfrm>
          <a:prstGeom prst="ellipse">
            <a:avLst/>
          </a:prstGeom>
          <a:noFill/>
          <a:ln>
            <a:solidFill>
              <a:srgbClr val="1E5A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1" name="Oval 10"/>
          <p:cNvSpPr/>
          <p:nvPr/>
        </p:nvSpPr>
        <p:spPr>
          <a:xfrm>
            <a:off x="4028303" y="4489710"/>
            <a:ext cx="395416" cy="395416"/>
          </a:xfrm>
          <a:prstGeom prst="ellipse">
            <a:avLst/>
          </a:prstGeom>
          <a:noFill/>
          <a:ln>
            <a:solidFill>
              <a:srgbClr val="1E5A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3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50" y="2767914"/>
            <a:ext cx="3085959" cy="258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3266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1385685"/>
            <a:ext cx="7632700" cy="422405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b="1" dirty="0">
                <a:solidFill>
                  <a:srgbClr val="FFC000"/>
                </a:solidFill>
              </a:rPr>
              <a:t>Tri </a:t>
            </a:r>
            <a:r>
              <a:rPr lang="en-GB" b="1" dirty="0" err="1">
                <a:solidFill>
                  <a:srgbClr val="FFC000"/>
                </a:solidFill>
              </a:rPr>
              <a:t>Pada</a:t>
            </a:r>
            <a:r>
              <a:rPr lang="en-GB" b="1" dirty="0">
                <a:solidFill>
                  <a:srgbClr val="FFC000"/>
                </a:solidFill>
              </a:rPr>
              <a:t> </a:t>
            </a:r>
            <a:r>
              <a:rPr lang="en-GB" b="1" dirty="0" err="1">
                <a:solidFill>
                  <a:srgbClr val="FFC000"/>
                </a:solidFill>
              </a:rPr>
              <a:t>Adho</a:t>
            </a:r>
            <a:r>
              <a:rPr lang="en-GB" b="1" dirty="0">
                <a:solidFill>
                  <a:srgbClr val="FFC000"/>
                </a:solidFill>
              </a:rPr>
              <a:t> </a:t>
            </a:r>
            <a:r>
              <a:rPr lang="en-GB" b="1" dirty="0" err="1">
                <a:solidFill>
                  <a:srgbClr val="FFC000"/>
                </a:solidFill>
              </a:rPr>
              <a:t>Mukha</a:t>
            </a:r>
            <a:r>
              <a:rPr lang="en-GB" b="1" dirty="0">
                <a:solidFill>
                  <a:srgbClr val="FFC000"/>
                </a:solidFill>
              </a:rPr>
              <a:t> </a:t>
            </a:r>
            <a:r>
              <a:rPr lang="en-GB" b="1" dirty="0" err="1">
                <a:solidFill>
                  <a:srgbClr val="FFC000"/>
                </a:solidFill>
              </a:rPr>
              <a:t>Svanasana</a:t>
            </a:r>
            <a:endParaRPr lang="en-GB" b="1" dirty="0">
              <a:solidFill>
                <a:srgbClr val="FFC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55650" y="747836"/>
            <a:ext cx="7632700" cy="637849"/>
          </a:xfrm>
          <a:prstGeom prst="rect">
            <a:avLst/>
          </a:prstGeom>
          <a:solidFill>
            <a:srgbClr val="FFC000"/>
          </a:solidFill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Three-Legged Dog Pose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0" y="1808090"/>
            <a:ext cx="3816350" cy="1376513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r>
              <a:rPr lang="en-GB" sz="1600" dirty="0">
                <a:latin typeface="Twinkl SemiBold" pitchFamily="2" charset="0"/>
              </a:rPr>
              <a:t>Benefits</a:t>
            </a:r>
          </a:p>
          <a:p>
            <a:r>
              <a:rPr lang="en-GB" sz="1600" dirty="0"/>
              <a:t>Calms the mind, relieves stress, energizes the body, strengthens arms and legs, stretches upper and lower body, relieves headaches, back pain and fatigue.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0" y="3429000"/>
            <a:ext cx="3816350" cy="2115176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r>
              <a:rPr lang="en-GB" sz="1600" dirty="0"/>
              <a:t>Begin in downward-facing dog (hands and feet on the floor, bottom in the air in an upside-down V).</a:t>
            </a:r>
          </a:p>
          <a:p>
            <a:endParaRPr lang="en-GB" sz="1600" dirty="0"/>
          </a:p>
          <a:p>
            <a:r>
              <a:rPr lang="en-GB" sz="1600" dirty="0"/>
              <a:t>Lift one leg, hold, then lower with an exhale.</a:t>
            </a:r>
          </a:p>
          <a:p>
            <a:endParaRPr lang="en-GB" sz="1600" dirty="0"/>
          </a:p>
          <a:p>
            <a:r>
              <a:rPr lang="en-GB" sz="1600" dirty="0"/>
              <a:t>Repeat with the opposite leg.</a:t>
            </a:r>
          </a:p>
        </p:txBody>
      </p:sp>
      <p:sp>
        <p:nvSpPr>
          <p:cNvPr id="4" name="Oval 3"/>
          <p:cNvSpPr/>
          <p:nvPr/>
        </p:nvSpPr>
        <p:spPr>
          <a:xfrm>
            <a:off x="4028303" y="3704442"/>
            <a:ext cx="395416" cy="395416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/>
          <p:cNvSpPr/>
          <p:nvPr/>
        </p:nvSpPr>
        <p:spPr>
          <a:xfrm>
            <a:off x="4028303" y="4522263"/>
            <a:ext cx="395416" cy="395416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1" name="Oval 10"/>
          <p:cNvSpPr/>
          <p:nvPr/>
        </p:nvSpPr>
        <p:spPr>
          <a:xfrm>
            <a:off x="4028303" y="5150246"/>
            <a:ext cx="395416" cy="395416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3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50" y="2760095"/>
            <a:ext cx="3106888" cy="196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4463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55650" y="747836"/>
            <a:ext cx="7632700" cy="637849"/>
          </a:xfrm>
          <a:prstGeom prst="rect">
            <a:avLst/>
          </a:prstGeom>
          <a:solidFill>
            <a:srgbClr val="7030A0"/>
          </a:solidFill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Bear Pose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0" y="1581499"/>
            <a:ext cx="3816350" cy="884070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r>
              <a:rPr lang="en-GB" sz="1600" dirty="0">
                <a:latin typeface="Twinkl SemiBold" pitchFamily="2" charset="0"/>
              </a:rPr>
              <a:t>Benefits</a:t>
            </a:r>
          </a:p>
          <a:p>
            <a:r>
              <a:rPr lang="en-GB" sz="1600" dirty="0"/>
              <a:t>Stretches arms, legs, sides and chest; releases tension.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0" y="2544930"/>
            <a:ext cx="3816350" cy="3346283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r>
              <a:rPr lang="en-GB" sz="1600" dirty="0"/>
              <a:t>Begin on your knees, then sit back on your heels.</a:t>
            </a:r>
          </a:p>
          <a:p>
            <a:endParaRPr lang="en-GB" sz="1600" dirty="0"/>
          </a:p>
          <a:p>
            <a:r>
              <a:rPr lang="en-GB" sz="1600" dirty="0"/>
              <a:t>Spread your knees comfortably apart.</a:t>
            </a:r>
          </a:p>
          <a:p>
            <a:endParaRPr lang="en-GB" sz="1600" dirty="0"/>
          </a:p>
          <a:p>
            <a:r>
              <a:rPr lang="en-GB" sz="1600" dirty="0"/>
              <a:t>Bend forward, lowering your chest to the floor.</a:t>
            </a:r>
          </a:p>
          <a:p>
            <a:endParaRPr lang="en-GB" sz="1600" dirty="0"/>
          </a:p>
          <a:p>
            <a:r>
              <a:rPr lang="en-GB" sz="1600" dirty="0"/>
              <a:t>Bring your hands in front of you, locking your fingers together.</a:t>
            </a:r>
          </a:p>
          <a:p>
            <a:endParaRPr lang="en-GB" sz="1600" dirty="0"/>
          </a:p>
          <a:p>
            <a:r>
              <a:rPr lang="en-GB" sz="1600" dirty="0"/>
              <a:t>Exhale through your mouth, warming your hands.</a:t>
            </a:r>
          </a:p>
        </p:txBody>
      </p:sp>
      <p:sp>
        <p:nvSpPr>
          <p:cNvPr id="4" name="Oval 3"/>
          <p:cNvSpPr/>
          <p:nvPr/>
        </p:nvSpPr>
        <p:spPr>
          <a:xfrm>
            <a:off x="4028303" y="2677298"/>
            <a:ext cx="395416" cy="395416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/>
          <p:cNvSpPr/>
          <p:nvPr/>
        </p:nvSpPr>
        <p:spPr>
          <a:xfrm>
            <a:off x="4028303" y="3273233"/>
            <a:ext cx="395416" cy="395416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4" name="Oval 13"/>
          <p:cNvSpPr/>
          <p:nvPr/>
        </p:nvSpPr>
        <p:spPr>
          <a:xfrm>
            <a:off x="4028303" y="3884098"/>
            <a:ext cx="395416" cy="395416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5" name="Oval 14"/>
          <p:cNvSpPr/>
          <p:nvPr/>
        </p:nvSpPr>
        <p:spPr>
          <a:xfrm>
            <a:off x="4028303" y="4636551"/>
            <a:ext cx="395416" cy="395416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1" name="Oval 10"/>
          <p:cNvSpPr/>
          <p:nvPr/>
        </p:nvSpPr>
        <p:spPr>
          <a:xfrm>
            <a:off x="4028303" y="5364290"/>
            <a:ext cx="395416" cy="395416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5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50" y="3124020"/>
            <a:ext cx="3017280" cy="1520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5751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1385685"/>
            <a:ext cx="7632700" cy="422405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b="1" dirty="0" err="1">
                <a:solidFill>
                  <a:srgbClr val="1C8DA8"/>
                </a:solidFill>
              </a:rPr>
              <a:t>Balasana</a:t>
            </a:r>
            <a:endParaRPr lang="en-GB" b="1" dirty="0">
              <a:solidFill>
                <a:srgbClr val="1C8DA8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55650" y="747836"/>
            <a:ext cx="7632700" cy="637849"/>
          </a:xfrm>
          <a:prstGeom prst="rect">
            <a:avLst/>
          </a:prstGeom>
          <a:solidFill>
            <a:srgbClr val="1C8DA8"/>
          </a:solidFill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Child’s Pose</a:t>
            </a:r>
          </a:p>
        </p:txBody>
      </p:sp>
      <p:sp>
        <p:nvSpPr>
          <p:cNvPr id="8" name="Rectangle 7"/>
          <p:cNvSpPr/>
          <p:nvPr/>
        </p:nvSpPr>
        <p:spPr>
          <a:xfrm>
            <a:off x="4506097" y="1808090"/>
            <a:ext cx="3882253" cy="884070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r>
              <a:rPr lang="en-GB" sz="1600" dirty="0">
                <a:latin typeface="Twinkl SemiBold" pitchFamily="2" charset="0"/>
              </a:rPr>
              <a:t>Benefits</a:t>
            </a:r>
          </a:p>
          <a:p>
            <a:r>
              <a:rPr lang="en-GB" sz="1600" dirty="0"/>
              <a:t>Stretches the hips, thighs, and ankles; calms the mind; relieves stress and fatigue.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06097" y="2835876"/>
            <a:ext cx="3882253" cy="3346283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r>
              <a:rPr lang="en-GB" sz="1600" dirty="0"/>
              <a:t>Kneel on the floor, touching your big toes together.</a:t>
            </a:r>
          </a:p>
          <a:p>
            <a:endParaRPr lang="en-GB" sz="1600" dirty="0"/>
          </a:p>
          <a:p>
            <a:r>
              <a:rPr lang="en-GB" sz="1600" dirty="0"/>
              <a:t>Sit back on your heels and separate your knees hip-width apart.</a:t>
            </a:r>
          </a:p>
          <a:p>
            <a:endParaRPr lang="en-GB" sz="1600" dirty="0"/>
          </a:p>
          <a:p>
            <a:r>
              <a:rPr lang="en-GB" sz="1600" dirty="0"/>
              <a:t>Exhale, bringing your head down, and rest it on the floor in front of you.</a:t>
            </a:r>
          </a:p>
          <a:p>
            <a:endParaRPr lang="en-GB" sz="1600" dirty="0"/>
          </a:p>
          <a:p>
            <a:r>
              <a:rPr lang="en-GB" sz="1600" dirty="0"/>
              <a:t>Place your hands wherever they are comfortable by your head, your knees, etc.</a:t>
            </a:r>
          </a:p>
          <a:p>
            <a:endParaRPr lang="en-GB" sz="1600" dirty="0"/>
          </a:p>
          <a:p>
            <a:r>
              <a:rPr lang="en-GB" sz="1600" dirty="0"/>
              <a:t>Relax and breathe, holding this pose.</a:t>
            </a:r>
          </a:p>
        </p:txBody>
      </p:sp>
      <p:sp>
        <p:nvSpPr>
          <p:cNvPr id="4" name="Oval 3"/>
          <p:cNvSpPr/>
          <p:nvPr/>
        </p:nvSpPr>
        <p:spPr>
          <a:xfrm>
            <a:off x="3986609" y="2970482"/>
            <a:ext cx="395416" cy="395416"/>
          </a:xfrm>
          <a:prstGeom prst="ellipse">
            <a:avLst/>
          </a:prstGeom>
          <a:noFill/>
          <a:ln>
            <a:solidFill>
              <a:srgbClr val="1C8D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/>
          <p:cNvSpPr/>
          <p:nvPr/>
        </p:nvSpPr>
        <p:spPr>
          <a:xfrm>
            <a:off x="3986609" y="3706927"/>
            <a:ext cx="395416" cy="395416"/>
          </a:xfrm>
          <a:prstGeom prst="ellipse">
            <a:avLst/>
          </a:prstGeom>
          <a:noFill/>
          <a:ln>
            <a:solidFill>
              <a:srgbClr val="1C8D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1" name="Oval 10"/>
          <p:cNvSpPr/>
          <p:nvPr/>
        </p:nvSpPr>
        <p:spPr>
          <a:xfrm>
            <a:off x="3986609" y="4443372"/>
            <a:ext cx="395416" cy="395416"/>
          </a:xfrm>
          <a:prstGeom prst="ellipse">
            <a:avLst/>
          </a:prstGeom>
          <a:noFill/>
          <a:ln>
            <a:solidFill>
              <a:srgbClr val="1C8D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0" name="Oval 9"/>
          <p:cNvSpPr/>
          <p:nvPr/>
        </p:nvSpPr>
        <p:spPr>
          <a:xfrm>
            <a:off x="3986609" y="5130390"/>
            <a:ext cx="395416" cy="395416"/>
          </a:xfrm>
          <a:prstGeom prst="ellipse">
            <a:avLst/>
          </a:prstGeom>
          <a:noFill/>
          <a:ln>
            <a:solidFill>
              <a:srgbClr val="1C8D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4" name="Oval 13"/>
          <p:cNvSpPr/>
          <p:nvPr/>
        </p:nvSpPr>
        <p:spPr>
          <a:xfrm>
            <a:off x="3986609" y="5786743"/>
            <a:ext cx="395416" cy="395416"/>
          </a:xfrm>
          <a:prstGeom prst="ellipse">
            <a:avLst/>
          </a:prstGeom>
          <a:noFill/>
          <a:ln>
            <a:solidFill>
              <a:srgbClr val="1C8D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4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50" y="3365898"/>
            <a:ext cx="3095734" cy="1272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2468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1385685"/>
            <a:ext cx="7632700" cy="422405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b="1" dirty="0" err="1">
                <a:solidFill>
                  <a:srgbClr val="C00000"/>
                </a:solidFill>
              </a:rPr>
              <a:t>Virabhradhrasana</a:t>
            </a:r>
            <a:r>
              <a:rPr lang="en-GB" b="1" dirty="0">
                <a:solidFill>
                  <a:srgbClr val="C00000"/>
                </a:solidFill>
              </a:rPr>
              <a:t> II</a:t>
            </a:r>
          </a:p>
        </p:txBody>
      </p:sp>
      <p:sp>
        <p:nvSpPr>
          <p:cNvPr id="7" name="Rectangle 6"/>
          <p:cNvSpPr/>
          <p:nvPr/>
        </p:nvSpPr>
        <p:spPr>
          <a:xfrm>
            <a:off x="755650" y="747836"/>
            <a:ext cx="7632700" cy="637849"/>
          </a:xfrm>
          <a:prstGeom prst="rect">
            <a:avLst/>
          </a:prstGeom>
          <a:solidFill>
            <a:srgbClr val="C00000"/>
          </a:solidFill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Warrior II Pose</a:t>
            </a:r>
          </a:p>
        </p:txBody>
      </p:sp>
      <p:sp>
        <p:nvSpPr>
          <p:cNvPr id="8" name="Rectangle 7"/>
          <p:cNvSpPr/>
          <p:nvPr/>
        </p:nvSpPr>
        <p:spPr>
          <a:xfrm>
            <a:off x="4143631" y="1808090"/>
            <a:ext cx="4244719" cy="1130291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r>
              <a:rPr lang="en-GB" sz="1600" dirty="0">
                <a:latin typeface="Twinkl SemiBold" pitchFamily="2" charset="0"/>
              </a:rPr>
              <a:t>Benefits</a:t>
            </a:r>
          </a:p>
          <a:p>
            <a:r>
              <a:rPr lang="en-GB" sz="1600" dirty="0"/>
              <a:t>Strengthens and stretches legs and core; stretches chest and shoulders; relieves backaches.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143631" y="2964965"/>
            <a:ext cx="4244719" cy="3346283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r>
              <a:rPr lang="en-GB" sz="1600" dirty="0"/>
              <a:t>Stand with your feet wide apart. Turn your left foot out 90°.</a:t>
            </a:r>
          </a:p>
          <a:p>
            <a:endParaRPr lang="en-GB" sz="1600" dirty="0"/>
          </a:p>
          <a:p>
            <a:r>
              <a:rPr lang="en-GB" sz="1600" dirty="0"/>
              <a:t>Inhale, and lift your arms parallel to the floor.</a:t>
            </a:r>
          </a:p>
          <a:p>
            <a:endParaRPr lang="en-GB" sz="1600" dirty="0"/>
          </a:p>
          <a:p>
            <a:r>
              <a:rPr lang="en-GB" sz="1600" dirty="0"/>
              <a:t>Exhale and bend your right knee. Be careful not to extend your knee past your ankle.</a:t>
            </a:r>
          </a:p>
          <a:p>
            <a:endParaRPr lang="en-GB" sz="1600" dirty="0"/>
          </a:p>
          <a:p>
            <a:r>
              <a:rPr lang="en-GB" sz="1600" dirty="0"/>
              <a:t>Keep your torso tall, turn your head, and look out over your finger tips.</a:t>
            </a:r>
          </a:p>
          <a:p>
            <a:endParaRPr lang="en-GB" sz="1600" dirty="0"/>
          </a:p>
          <a:p>
            <a:r>
              <a:rPr lang="en-GB" sz="1600" dirty="0"/>
              <a:t>Inhale and straighten your legs and lower your arms. Repeat on the opposite side.</a:t>
            </a:r>
          </a:p>
        </p:txBody>
      </p:sp>
      <p:sp>
        <p:nvSpPr>
          <p:cNvPr id="4" name="Oval 3"/>
          <p:cNvSpPr/>
          <p:nvPr/>
        </p:nvSpPr>
        <p:spPr>
          <a:xfrm>
            <a:off x="3602092" y="3050574"/>
            <a:ext cx="395416" cy="39541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/>
          <p:cNvSpPr/>
          <p:nvPr/>
        </p:nvSpPr>
        <p:spPr>
          <a:xfrm>
            <a:off x="3602092" y="3706927"/>
            <a:ext cx="395416" cy="39541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1" name="Oval 10"/>
          <p:cNvSpPr/>
          <p:nvPr/>
        </p:nvSpPr>
        <p:spPr>
          <a:xfrm>
            <a:off x="3602092" y="4342039"/>
            <a:ext cx="395416" cy="39541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0" name="Oval 9"/>
          <p:cNvSpPr/>
          <p:nvPr/>
        </p:nvSpPr>
        <p:spPr>
          <a:xfrm>
            <a:off x="3602092" y="5064391"/>
            <a:ext cx="395416" cy="39541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4" name="Oval 13"/>
          <p:cNvSpPr/>
          <p:nvPr/>
        </p:nvSpPr>
        <p:spPr>
          <a:xfrm>
            <a:off x="3602092" y="5786743"/>
            <a:ext cx="395416" cy="39541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5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07" y="2592417"/>
            <a:ext cx="2694390" cy="222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7744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1385685"/>
            <a:ext cx="7632700" cy="422405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b="1" dirty="0" err="1">
                <a:solidFill>
                  <a:srgbClr val="1C8DA8"/>
                </a:solidFill>
              </a:rPr>
              <a:t>Dhanurasana</a:t>
            </a:r>
            <a:endParaRPr lang="en-GB" b="1" dirty="0">
              <a:solidFill>
                <a:srgbClr val="1C8DA8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55650" y="747836"/>
            <a:ext cx="7632700" cy="637849"/>
          </a:xfrm>
          <a:prstGeom prst="rect">
            <a:avLst/>
          </a:prstGeom>
          <a:solidFill>
            <a:srgbClr val="1C8DA8"/>
          </a:solidFill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Bow Pose</a:t>
            </a:r>
          </a:p>
        </p:txBody>
      </p:sp>
      <p:sp>
        <p:nvSpPr>
          <p:cNvPr id="8" name="Rectangle 7"/>
          <p:cNvSpPr/>
          <p:nvPr/>
        </p:nvSpPr>
        <p:spPr>
          <a:xfrm>
            <a:off x="4143631" y="1808090"/>
            <a:ext cx="4244719" cy="884070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r>
              <a:rPr lang="en-GB" sz="1600" dirty="0">
                <a:latin typeface="Twinkl SemiBold" pitchFamily="2" charset="0"/>
              </a:rPr>
              <a:t>Benefits</a:t>
            </a:r>
          </a:p>
          <a:p>
            <a:r>
              <a:rPr lang="en-GB" sz="1600" dirty="0"/>
              <a:t>Stretches entire front of the body, strengthens back muscles and improves posture.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143631" y="2964965"/>
            <a:ext cx="4244719" cy="3100061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r>
              <a:rPr lang="en-GB" sz="1600" dirty="0"/>
              <a:t>Begin on your belly, with your hands by your body, palms up.</a:t>
            </a:r>
          </a:p>
          <a:p>
            <a:endParaRPr lang="en-GB" sz="1600" dirty="0"/>
          </a:p>
          <a:p>
            <a:r>
              <a:rPr lang="en-GB" sz="1600" dirty="0"/>
              <a:t>Exhale and bend your knees. Reach back with your hands and take hold of your ankles.</a:t>
            </a:r>
          </a:p>
          <a:p>
            <a:endParaRPr lang="en-GB" sz="1600" dirty="0"/>
          </a:p>
          <a:p>
            <a:r>
              <a:rPr lang="en-GB" sz="1600" dirty="0"/>
              <a:t>Inhale and lift your heels towards the ceiling and your thighs away from the floor. Your chest will lift away from the floor.</a:t>
            </a:r>
          </a:p>
          <a:p>
            <a:endParaRPr lang="en-GB" sz="1600" dirty="0"/>
          </a:p>
          <a:p>
            <a:r>
              <a:rPr lang="en-GB" sz="1600" dirty="0"/>
              <a:t>Gaze forward. Hold this position, and release as you exhale.</a:t>
            </a:r>
          </a:p>
        </p:txBody>
      </p:sp>
      <p:sp>
        <p:nvSpPr>
          <p:cNvPr id="4" name="Oval 3"/>
          <p:cNvSpPr/>
          <p:nvPr/>
        </p:nvSpPr>
        <p:spPr>
          <a:xfrm>
            <a:off x="3602092" y="3050574"/>
            <a:ext cx="395416" cy="395416"/>
          </a:xfrm>
          <a:prstGeom prst="ellipse">
            <a:avLst/>
          </a:prstGeom>
          <a:noFill/>
          <a:ln>
            <a:solidFill>
              <a:srgbClr val="1C8D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/>
          <p:cNvSpPr/>
          <p:nvPr/>
        </p:nvSpPr>
        <p:spPr>
          <a:xfrm>
            <a:off x="3602092" y="3817395"/>
            <a:ext cx="395416" cy="395416"/>
          </a:xfrm>
          <a:prstGeom prst="ellipse">
            <a:avLst/>
          </a:prstGeom>
          <a:noFill/>
          <a:ln>
            <a:solidFill>
              <a:srgbClr val="1C8D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1" name="Oval 10"/>
          <p:cNvSpPr/>
          <p:nvPr/>
        </p:nvSpPr>
        <p:spPr>
          <a:xfrm>
            <a:off x="3602092" y="4694832"/>
            <a:ext cx="395416" cy="395416"/>
          </a:xfrm>
          <a:prstGeom prst="ellipse">
            <a:avLst/>
          </a:prstGeom>
          <a:noFill/>
          <a:ln>
            <a:solidFill>
              <a:srgbClr val="1C8D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0" name="Oval 9"/>
          <p:cNvSpPr/>
          <p:nvPr/>
        </p:nvSpPr>
        <p:spPr>
          <a:xfrm>
            <a:off x="3602092" y="5547555"/>
            <a:ext cx="395416" cy="395416"/>
          </a:xfrm>
          <a:prstGeom prst="ellipse">
            <a:avLst/>
          </a:prstGeom>
          <a:noFill/>
          <a:ln>
            <a:solidFill>
              <a:srgbClr val="1C8D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4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26" y="2664595"/>
            <a:ext cx="2273644" cy="2094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598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55650" y="747836"/>
            <a:ext cx="7632700" cy="637849"/>
          </a:xfrm>
          <a:prstGeom prst="rect">
            <a:avLst/>
          </a:prstGeom>
          <a:solidFill>
            <a:schemeClr val="accent5"/>
          </a:solidFill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Crescent Moon Pose</a:t>
            </a:r>
          </a:p>
        </p:txBody>
      </p:sp>
      <p:sp>
        <p:nvSpPr>
          <p:cNvPr id="8" name="Rectangle 7"/>
          <p:cNvSpPr/>
          <p:nvPr/>
        </p:nvSpPr>
        <p:spPr>
          <a:xfrm>
            <a:off x="4143631" y="1714153"/>
            <a:ext cx="4244719" cy="884070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r>
              <a:rPr lang="en-GB" sz="1600" dirty="0">
                <a:latin typeface="Twinkl SemiBold" pitchFamily="2" charset="0"/>
              </a:rPr>
              <a:t>Benefits</a:t>
            </a:r>
          </a:p>
          <a:p>
            <a:r>
              <a:rPr lang="en-GB" sz="1600" dirty="0"/>
              <a:t>Stretches arms, abdominals, spine and chest; calms the mind.</a:t>
            </a:r>
          </a:p>
        </p:txBody>
      </p:sp>
      <p:sp>
        <p:nvSpPr>
          <p:cNvPr id="9" name="Rectangle 8"/>
          <p:cNvSpPr/>
          <p:nvPr/>
        </p:nvSpPr>
        <p:spPr>
          <a:xfrm>
            <a:off x="4143631" y="2772213"/>
            <a:ext cx="4244719" cy="2607619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r>
              <a:rPr lang="en-GB" sz="1600" dirty="0"/>
              <a:t>Inhale and raise your hands over your head, pressing palms together.</a:t>
            </a:r>
          </a:p>
          <a:p>
            <a:endParaRPr lang="en-GB" sz="1600" dirty="0"/>
          </a:p>
          <a:p>
            <a:r>
              <a:rPr lang="en-GB" sz="1600" dirty="0"/>
              <a:t>Exhale and tip your body to one side.</a:t>
            </a:r>
          </a:p>
          <a:p>
            <a:endParaRPr lang="en-GB" sz="1600" dirty="0"/>
          </a:p>
          <a:p>
            <a:r>
              <a:rPr lang="en-GB" sz="1600" dirty="0"/>
              <a:t>Inhale and return to standing straight.</a:t>
            </a:r>
          </a:p>
          <a:p>
            <a:endParaRPr lang="en-GB" sz="1600" dirty="0"/>
          </a:p>
          <a:p>
            <a:r>
              <a:rPr lang="en-GB" sz="1600" dirty="0"/>
              <a:t>Repeat on opposite side.</a:t>
            </a:r>
          </a:p>
          <a:p>
            <a:endParaRPr lang="en-GB" sz="1600" dirty="0"/>
          </a:p>
          <a:p>
            <a:r>
              <a:rPr lang="en-GB" sz="1600" dirty="0"/>
              <a:t>Exhale and lower your arms.</a:t>
            </a:r>
          </a:p>
        </p:txBody>
      </p:sp>
      <p:sp>
        <p:nvSpPr>
          <p:cNvPr id="4" name="Oval 3"/>
          <p:cNvSpPr/>
          <p:nvPr/>
        </p:nvSpPr>
        <p:spPr>
          <a:xfrm>
            <a:off x="3602092" y="2857822"/>
            <a:ext cx="395416" cy="395416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/>
          <p:cNvSpPr/>
          <p:nvPr/>
        </p:nvSpPr>
        <p:spPr>
          <a:xfrm>
            <a:off x="3602092" y="3512837"/>
            <a:ext cx="395416" cy="395416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1" name="Oval 10"/>
          <p:cNvSpPr/>
          <p:nvPr/>
        </p:nvSpPr>
        <p:spPr>
          <a:xfrm>
            <a:off x="3602092" y="3997604"/>
            <a:ext cx="395416" cy="395416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0" name="Oval 9"/>
          <p:cNvSpPr/>
          <p:nvPr/>
        </p:nvSpPr>
        <p:spPr>
          <a:xfrm>
            <a:off x="3602092" y="4482371"/>
            <a:ext cx="395416" cy="395416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2" name="Oval 11"/>
          <p:cNvSpPr/>
          <p:nvPr/>
        </p:nvSpPr>
        <p:spPr>
          <a:xfrm>
            <a:off x="3602092" y="4967138"/>
            <a:ext cx="395416" cy="395416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5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347" y="1955222"/>
            <a:ext cx="2048788" cy="378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0767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55650" y="747836"/>
            <a:ext cx="7632700" cy="637849"/>
          </a:xfrm>
          <a:prstGeom prst="rect">
            <a:avLst/>
          </a:prstGeom>
          <a:solidFill>
            <a:srgbClr val="DE1E5A"/>
          </a:solidFill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Downward Dog</a:t>
            </a:r>
          </a:p>
        </p:txBody>
      </p:sp>
      <p:sp>
        <p:nvSpPr>
          <p:cNvPr id="8" name="Rectangle 7"/>
          <p:cNvSpPr/>
          <p:nvPr/>
        </p:nvSpPr>
        <p:spPr>
          <a:xfrm>
            <a:off x="4143631" y="1714153"/>
            <a:ext cx="4244719" cy="884070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r>
              <a:rPr lang="en-GB" sz="1600" dirty="0">
                <a:latin typeface="Twinkl SemiBold" pitchFamily="2" charset="0"/>
              </a:rPr>
              <a:t>Benefits</a:t>
            </a:r>
          </a:p>
          <a:p>
            <a:r>
              <a:rPr lang="en-GB" sz="1600" dirty="0">
                <a:latin typeface="Twinkl" pitchFamily="2" charset="0"/>
              </a:rPr>
              <a:t>Stretches the shoulders, hamstrings, calves, arches and hands; calms the mind.</a:t>
            </a:r>
            <a:endParaRPr lang="en-GB" sz="1400" dirty="0">
              <a:latin typeface="Twinkl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78766" y="2772213"/>
            <a:ext cx="4042426" cy="3100061"/>
          </a:xfrm>
          <a:prstGeom prst="rect">
            <a:avLst/>
          </a:prstGeom>
          <a:noFill/>
        </p:spPr>
        <p:txBody>
          <a:bodyPr wrap="square" lIns="0" tIns="72000" rIns="0" bIns="72000">
            <a:spAutoFit/>
          </a:bodyPr>
          <a:lstStyle/>
          <a:p>
            <a:r>
              <a:rPr lang="en-GB" sz="1600" dirty="0">
                <a:latin typeface="Twinkl" pitchFamily="2" charset="0"/>
              </a:rPr>
              <a:t>Start on your hands and knees, with your knees slightly apart, directly under the hips.</a:t>
            </a:r>
          </a:p>
          <a:p>
            <a:endParaRPr lang="en-GB" sz="1600" dirty="0">
              <a:latin typeface="Twinkl" pitchFamily="2" charset="0"/>
            </a:endParaRPr>
          </a:p>
          <a:p>
            <a:r>
              <a:rPr lang="en-GB" sz="1600" dirty="0">
                <a:latin typeface="Twinkl" pitchFamily="2" charset="0"/>
              </a:rPr>
              <a:t>Your hands should be shoulder-width apart, and slightly in front of your shoulders.</a:t>
            </a:r>
          </a:p>
          <a:p>
            <a:endParaRPr lang="en-GB" sz="1600" dirty="0">
              <a:latin typeface="Twinkl" pitchFamily="2" charset="0"/>
            </a:endParaRPr>
          </a:p>
          <a:p>
            <a:r>
              <a:rPr lang="en-GB" sz="1600" dirty="0">
                <a:latin typeface="Twinkl" pitchFamily="2" charset="0"/>
              </a:rPr>
              <a:t>Curl your toes under, straighten your knees and lift your hips.</a:t>
            </a:r>
          </a:p>
          <a:p>
            <a:endParaRPr lang="en-GB" sz="1600" dirty="0">
              <a:latin typeface="Twinkl" pitchFamily="2" charset="0"/>
            </a:endParaRPr>
          </a:p>
          <a:p>
            <a:r>
              <a:rPr lang="en-GB" sz="1600" dirty="0">
                <a:latin typeface="Twinkl" pitchFamily="2" charset="0"/>
              </a:rPr>
              <a:t>Keep your head between your arms.</a:t>
            </a:r>
          </a:p>
          <a:p>
            <a:endParaRPr lang="en-GB" sz="1600" dirty="0">
              <a:latin typeface="Twinkl" pitchFamily="2" charset="0"/>
            </a:endParaRPr>
          </a:p>
          <a:p>
            <a:r>
              <a:rPr lang="en-GB" sz="1600" dirty="0">
                <a:latin typeface="Twinkl" pitchFamily="2" charset="0"/>
              </a:rPr>
              <a:t>Hold this pose and breathe.</a:t>
            </a:r>
            <a:endParaRPr lang="en-GB" sz="1600" dirty="0"/>
          </a:p>
        </p:txBody>
      </p:sp>
      <p:sp>
        <p:nvSpPr>
          <p:cNvPr id="4" name="Oval 3"/>
          <p:cNvSpPr/>
          <p:nvPr/>
        </p:nvSpPr>
        <p:spPr>
          <a:xfrm>
            <a:off x="3837226" y="2883949"/>
            <a:ext cx="395416" cy="395416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Oval 12"/>
          <p:cNvSpPr/>
          <p:nvPr/>
        </p:nvSpPr>
        <p:spPr>
          <a:xfrm>
            <a:off x="3837226" y="3633361"/>
            <a:ext cx="395416" cy="395416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1" name="Oval 10"/>
          <p:cNvSpPr/>
          <p:nvPr/>
        </p:nvSpPr>
        <p:spPr>
          <a:xfrm>
            <a:off x="3837226" y="4391483"/>
            <a:ext cx="395416" cy="395416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0" name="Oval 9"/>
          <p:cNvSpPr/>
          <p:nvPr/>
        </p:nvSpPr>
        <p:spPr>
          <a:xfrm>
            <a:off x="3837226" y="4970053"/>
            <a:ext cx="395416" cy="395416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2" name="Oval 11"/>
          <p:cNvSpPr/>
          <p:nvPr/>
        </p:nvSpPr>
        <p:spPr>
          <a:xfrm>
            <a:off x="3837226" y="5476858"/>
            <a:ext cx="395416" cy="395416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5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D4C86AA-2F1E-4C36-91FA-28FE5533B5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50" y="3057894"/>
            <a:ext cx="2874901" cy="1466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6665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8075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C2D07FF1-3EB1-4D9E-84F9-D2450425A22C}" vid="{819F8316-0E89-457C-B2A7-A168B6D0BF6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</TotalTime>
  <Words>1365</Words>
  <Application>Microsoft Office PowerPoint</Application>
  <PresentationFormat>On-screen Show (4:3)</PresentationFormat>
  <Paragraphs>277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Twinkl SemiBold</vt:lpstr>
      <vt:lpstr>Twinkl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Kerlin</dc:creator>
  <cp:lastModifiedBy>Hannah Sinnott</cp:lastModifiedBy>
  <cp:revision>51</cp:revision>
  <dcterms:created xsi:type="dcterms:W3CDTF">2017-11-07T10:19:17Z</dcterms:created>
  <dcterms:modified xsi:type="dcterms:W3CDTF">2020-05-13T11:17:42Z</dcterms:modified>
</cp:coreProperties>
</file>