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9"/>
  </p:handoutMasterIdLst>
  <p:sldIdLst>
    <p:sldId id="261" r:id="rId2"/>
    <p:sldId id="300" r:id="rId3"/>
    <p:sldId id="263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301" r:id="rId27"/>
    <p:sldId id="302" r:id="rId28"/>
    <p:sldId id="280" r:id="rId29"/>
    <p:sldId id="281" r:id="rId30"/>
    <p:sldId id="282" r:id="rId31"/>
    <p:sldId id="283" r:id="rId32"/>
    <p:sldId id="285" r:id="rId33"/>
    <p:sldId id="284" r:id="rId34"/>
    <p:sldId id="286" r:id="rId35"/>
    <p:sldId id="287" r:id="rId36"/>
    <p:sldId id="288" r:id="rId37"/>
    <p:sldId id="289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Sassoon Infant Rg" panose="02000503030000020003" charset="0"/>
      <p:regular r:id="rId44"/>
      <p:bold r:id="rId45"/>
    </p:embeddedFont>
    <p:embeddedFont>
      <p:font typeface="Tuffy" panose="020B0603060100000000" charset="0"/>
      <p:regular r:id="rId46"/>
      <p:bold r:id="rId47"/>
      <p:italic r:id="rId48"/>
      <p:boldItalic r:id="rId49"/>
    </p:embeddedFont>
    <p:embeddedFont>
      <p:font typeface="Twinkl" panose="020B0604020202020204" charset="0"/>
      <p:regular r:id="rId50"/>
      <p:bold r:id="rId51"/>
    </p:embeddedFont>
    <p:embeddedFont>
      <p:font typeface="Twinkl SemiBold" charset="0"/>
      <p:bold r:id="rId5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4201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99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453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DBE"/>
    <a:srgbClr val="FEEE9C"/>
    <a:srgbClr val="DB5183"/>
    <a:srgbClr val="3399FF"/>
    <a:srgbClr val="A21770"/>
    <a:srgbClr val="FCAF19"/>
    <a:srgbClr val="FEE76B"/>
    <a:srgbClr val="FF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3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236" y="66"/>
      </p:cViewPr>
      <p:guideLst>
        <p:guide orient="horz" pos="2160"/>
        <p:guide pos="2880"/>
        <p:guide pos="317"/>
        <p:guide orient="horz" pos="4201"/>
        <p:guide pos="5443"/>
        <p:guide orient="horz" pos="323"/>
        <p:guide pos="499"/>
        <p:guide orient="horz" pos="459"/>
        <p:guide orient="horz" pos="3453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F232DC-F749-48E1-8231-3B7C3A9F9B61}" type="datetimeFigureOut">
              <a:rPr lang="en-GB"/>
              <a:pPr>
                <a:defRPr/>
              </a:pPr>
              <a:t>17/02/2021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83EAFA-2F76-403E-8305-0C7DC2DD11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019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621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417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79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17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8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28" r:id="rId3"/>
    <p:sldLayoutId id="2147483729" r:id="rId4"/>
    <p:sldLayoutId id="2147483730" r:id="rId5"/>
    <p:sldLayoutId id="2147483733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slide" Target="slide33.xml"/><Relationship Id="rId3" Type="http://schemas.openxmlformats.org/officeDocument/2006/relationships/image" Target="../media/image22.png"/><Relationship Id="rId21" Type="http://schemas.openxmlformats.org/officeDocument/2006/relationships/slide" Target="slide36.xml"/><Relationship Id="rId7" Type="http://schemas.openxmlformats.org/officeDocument/2006/relationships/image" Target="../media/image26.png"/><Relationship Id="rId12" Type="http://schemas.openxmlformats.org/officeDocument/2006/relationships/slide" Target="slide28.xml"/><Relationship Id="rId17" Type="http://schemas.openxmlformats.org/officeDocument/2006/relationships/slide" Target="slide32.xml"/><Relationship Id="rId2" Type="http://schemas.openxmlformats.org/officeDocument/2006/relationships/image" Target="../media/image21.png"/><Relationship Id="rId16" Type="http://schemas.openxmlformats.org/officeDocument/2006/relationships/slide" Target="slide31.xml"/><Relationship Id="rId20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slide" Target="slide30.xml"/><Relationship Id="rId23" Type="http://schemas.openxmlformats.org/officeDocument/2006/relationships/image" Target="../media/image8.png"/><Relationship Id="rId10" Type="http://schemas.openxmlformats.org/officeDocument/2006/relationships/image" Target="../media/image29.png"/><Relationship Id="rId19" Type="http://schemas.openxmlformats.org/officeDocument/2006/relationships/slide" Target="slide34.xml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slide" Target="slide29.xml"/><Relationship Id="rId22" Type="http://schemas.openxmlformats.org/officeDocument/2006/relationships/slide" Target="slide3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WAV"/><Relationship Id="rId13" Type="http://schemas.openxmlformats.org/officeDocument/2006/relationships/image" Target="../media/image32.png"/><Relationship Id="rId3" Type="http://schemas.microsoft.com/office/2007/relationships/media" Target="../media/media14.WAV"/><Relationship Id="rId7" Type="http://schemas.microsoft.com/office/2007/relationships/media" Target="../media/media16.WAV"/><Relationship Id="rId12" Type="http://schemas.openxmlformats.org/officeDocument/2006/relationships/image" Target="../media/image6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audio" Target="../media/media15.WAV"/><Relationship Id="rId11" Type="http://schemas.openxmlformats.org/officeDocument/2006/relationships/slideLayout" Target="../slideLayouts/slideLayout2.xml"/><Relationship Id="rId5" Type="http://schemas.microsoft.com/office/2007/relationships/media" Target="../media/media15.WAV"/><Relationship Id="rId15" Type="http://schemas.openxmlformats.org/officeDocument/2006/relationships/image" Target="../media/image9.png"/><Relationship Id="rId10" Type="http://schemas.openxmlformats.org/officeDocument/2006/relationships/audio" Target="../media/media17.WAV"/><Relationship Id="rId4" Type="http://schemas.openxmlformats.org/officeDocument/2006/relationships/audio" Target="../media/media14.WAV"/><Relationship Id="rId9" Type="http://schemas.microsoft.com/office/2007/relationships/media" Target="../media/media17.WAV"/><Relationship Id="rId1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WAV"/><Relationship Id="rId13" Type="http://schemas.openxmlformats.org/officeDocument/2006/relationships/slideLayout" Target="../slideLayouts/slideLayout2.xml"/><Relationship Id="rId3" Type="http://schemas.microsoft.com/office/2007/relationships/media" Target="../media/media4.WAV"/><Relationship Id="rId7" Type="http://schemas.microsoft.com/office/2007/relationships/media" Target="../media/media20.WAV"/><Relationship Id="rId12" Type="http://schemas.openxmlformats.org/officeDocument/2006/relationships/audio" Target="../media/media22.WAV"/><Relationship Id="rId17" Type="http://schemas.openxmlformats.org/officeDocument/2006/relationships/image" Target="../media/image9.png"/><Relationship Id="rId2" Type="http://schemas.openxmlformats.org/officeDocument/2006/relationships/audio" Target="../media/media18.WAV"/><Relationship Id="rId16" Type="http://schemas.openxmlformats.org/officeDocument/2006/relationships/image" Target="../media/image33.png"/><Relationship Id="rId1" Type="http://schemas.microsoft.com/office/2007/relationships/media" Target="../media/media18.WAV"/><Relationship Id="rId6" Type="http://schemas.openxmlformats.org/officeDocument/2006/relationships/audio" Target="../media/media19.WAV"/><Relationship Id="rId11" Type="http://schemas.microsoft.com/office/2007/relationships/media" Target="../media/media22.WAV"/><Relationship Id="rId5" Type="http://schemas.microsoft.com/office/2007/relationships/media" Target="../media/media19.WAV"/><Relationship Id="rId15" Type="http://schemas.openxmlformats.org/officeDocument/2006/relationships/image" Target="../media/image34.png"/><Relationship Id="rId10" Type="http://schemas.openxmlformats.org/officeDocument/2006/relationships/audio" Target="../media/media21.WAV"/><Relationship Id="rId4" Type="http://schemas.openxmlformats.org/officeDocument/2006/relationships/audio" Target="../media/media4.WAV"/><Relationship Id="rId9" Type="http://schemas.microsoft.com/office/2007/relationships/media" Target="../media/media21.WAV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WAV"/><Relationship Id="rId13" Type="http://schemas.openxmlformats.org/officeDocument/2006/relationships/slideLayout" Target="../slideLayouts/slideLayout2.xml"/><Relationship Id="rId3" Type="http://schemas.microsoft.com/office/2007/relationships/media" Target="../media/media10.WAV"/><Relationship Id="rId7" Type="http://schemas.microsoft.com/office/2007/relationships/media" Target="../media/media24.WAV"/><Relationship Id="rId12" Type="http://schemas.openxmlformats.org/officeDocument/2006/relationships/audio" Target="../media/media26.WAV"/><Relationship Id="rId17" Type="http://schemas.openxmlformats.org/officeDocument/2006/relationships/image" Target="../media/image9.png"/><Relationship Id="rId2" Type="http://schemas.openxmlformats.org/officeDocument/2006/relationships/audio" Target="../media/media18.WAV"/><Relationship Id="rId16" Type="http://schemas.openxmlformats.org/officeDocument/2006/relationships/image" Target="../media/image33.png"/><Relationship Id="rId1" Type="http://schemas.microsoft.com/office/2007/relationships/media" Target="../media/media18.WAV"/><Relationship Id="rId6" Type="http://schemas.openxmlformats.org/officeDocument/2006/relationships/audio" Target="../media/media23.WAV"/><Relationship Id="rId11" Type="http://schemas.microsoft.com/office/2007/relationships/media" Target="../media/media26.WAV"/><Relationship Id="rId5" Type="http://schemas.microsoft.com/office/2007/relationships/media" Target="../media/media23.WAV"/><Relationship Id="rId15" Type="http://schemas.openxmlformats.org/officeDocument/2006/relationships/image" Target="../media/image35.png"/><Relationship Id="rId10" Type="http://schemas.openxmlformats.org/officeDocument/2006/relationships/audio" Target="../media/media25.WAV"/><Relationship Id="rId4" Type="http://schemas.openxmlformats.org/officeDocument/2006/relationships/audio" Target="../media/media10.WAV"/><Relationship Id="rId9" Type="http://schemas.microsoft.com/office/2007/relationships/media" Target="../media/media25.WAV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WAV"/><Relationship Id="rId13" Type="http://schemas.openxmlformats.org/officeDocument/2006/relationships/slideLayout" Target="../slideLayouts/slideLayout2.xml"/><Relationship Id="rId3" Type="http://schemas.microsoft.com/office/2007/relationships/media" Target="../media/media7.WAV"/><Relationship Id="rId7" Type="http://schemas.microsoft.com/office/2007/relationships/media" Target="../media/media28.WAV"/><Relationship Id="rId12" Type="http://schemas.openxmlformats.org/officeDocument/2006/relationships/audio" Target="../media/media30.WAV"/><Relationship Id="rId17" Type="http://schemas.openxmlformats.org/officeDocument/2006/relationships/image" Target="../media/image9.png"/><Relationship Id="rId2" Type="http://schemas.openxmlformats.org/officeDocument/2006/relationships/audio" Target="../media/media18.WAV"/><Relationship Id="rId16" Type="http://schemas.openxmlformats.org/officeDocument/2006/relationships/image" Target="../media/image33.png"/><Relationship Id="rId1" Type="http://schemas.microsoft.com/office/2007/relationships/media" Target="../media/media18.WAV"/><Relationship Id="rId6" Type="http://schemas.openxmlformats.org/officeDocument/2006/relationships/audio" Target="../media/media27.WAV"/><Relationship Id="rId11" Type="http://schemas.microsoft.com/office/2007/relationships/media" Target="../media/media30.WAV"/><Relationship Id="rId5" Type="http://schemas.microsoft.com/office/2007/relationships/media" Target="../media/media27.WAV"/><Relationship Id="rId15" Type="http://schemas.openxmlformats.org/officeDocument/2006/relationships/image" Target="../media/image36.png"/><Relationship Id="rId10" Type="http://schemas.openxmlformats.org/officeDocument/2006/relationships/audio" Target="../media/media29.WAV"/><Relationship Id="rId4" Type="http://schemas.openxmlformats.org/officeDocument/2006/relationships/audio" Target="../media/media7.WAV"/><Relationship Id="rId9" Type="http://schemas.microsoft.com/office/2007/relationships/media" Target="../media/media29.WAV"/><Relationship Id="rId1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WAV"/><Relationship Id="rId13" Type="http://schemas.openxmlformats.org/officeDocument/2006/relationships/image" Target="../media/image40.png"/><Relationship Id="rId3" Type="http://schemas.microsoft.com/office/2007/relationships/media" Target="../media/media32.WAV"/><Relationship Id="rId7" Type="http://schemas.microsoft.com/office/2007/relationships/media" Target="../media/media34.WAV"/><Relationship Id="rId12" Type="http://schemas.openxmlformats.org/officeDocument/2006/relationships/image" Target="../media/image39.png"/><Relationship Id="rId2" Type="http://schemas.openxmlformats.org/officeDocument/2006/relationships/audio" Target="../media/media31.WAV"/><Relationship Id="rId16" Type="http://schemas.openxmlformats.org/officeDocument/2006/relationships/image" Target="../media/image9.png"/><Relationship Id="rId1" Type="http://schemas.microsoft.com/office/2007/relationships/media" Target="../media/media31.WAV"/><Relationship Id="rId6" Type="http://schemas.openxmlformats.org/officeDocument/2006/relationships/audio" Target="../media/media33.WAV"/><Relationship Id="rId11" Type="http://schemas.openxmlformats.org/officeDocument/2006/relationships/image" Target="../media/image38.png"/><Relationship Id="rId5" Type="http://schemas.microsoft.com/office/2007/relationships/media" Target="../media/media33.WAV"/><Relationship Id="rId15" Type="http://schemas.openxmlformats.org/officeDocument/2006/relationships/image" Target="../media/image6.png"/><Relationship Id="rId10" Type="http://schemas.openxmlformats.org/officeDocument/2006/relationships/image" Target="../media/image37.png"/><Relationship Id="rId4" Type="http://schemas.openxmlformats.org/officeDocument/2006/relationships/audio" Target="../media/media32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1.WAV"/><Relationship Id="rId7" Type="http://schemas.openxmlformats.org/officeDocument/2006/relationships/image" Target="../media/image8.png"/><Relationship Id="rId2" Type="http://schemas.microsoft.com/office/2007/relationships/media" Target="../media/media1.WAV"/><Relationship Id="rId1" Type="http://schemas.openxmlformats.org/officeDocument/2006/relationships/audio" Target="file:///C:\Users\cfitzgerald\AppData\Local\Temp\7zO81D34D0E\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slide" Target="slide1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2857500" y="6464300"/>
            <a:ext cx="34210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Tuffy" panose="020B0603060100000000" pitchFamily="34" charset="0"/>
              </a:rPr>
              <a:t>French</a:t>
            </a:r>
            <a:r>
              <a:rPr lang="en-GB" altLang="en-US" sz="800">
                <a:solidFill>
                  <a:schemeClr val="bg1"/>
                </a:solidFill>
                <a:latin typeface="Tuffy" panose="020B0603060100000000" pitchFamily="34" charset="0"/>
              </a:rPr>
              <a:t> | Year 4 | Holidays and Hobbies | Hobbies | Lesson 6</a:t>
            </a:r>
          </a:p>
        </p:txBody>
      </p:sp>
      <p:sp>
        <p:nvSpPr>
          <p:cNvPr id="6151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/>
              <a:t>Holidays and Hobbies</a:t>
            </a:r>
          </a:p>
        </p:txBody>
      </p:sp>
      <p:sp>
        <p:nvSpPr>
          <p:cNvPr id="6152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/>
              <a:t>French</a:t>
            </a:r>
          </a:p>
        </p:txBody>
      </p:sp>
      <p:pic>
        <p:nvPicPr>
          <p:cNvPr id="615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2627313" y="5664200"/>
            <a:ext cx="325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l’informatique</a:t>
            </a:r>
          </a:p>
        </p:txBody>
      </p:sp>
      <p:pic>
        <p:nvPicPr>
          <p:cNvPr id="20486" name="linformatiqu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710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076450"/>
            <a:ext cx="2886075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25" y="4778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2922588" y="5664200"/>
            <a:ext cx="325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  <a:latin typeface="Twinkl SemiBold" pitchFamily="2" charset="0"/>
              </a:rPr>
              <a:t>le chant</a:t>
            </a:r>
          </a:p>
        </p:txBody>
      </p:sp>
      <p:pic>
        <p:nvPicPr>
          <p:cNvPr id="21510" name="chant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710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75" y="2012950"/>
            <a:ext cx="110807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25" y="4714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2922588" y="5664200"/>
            <a:ext cx="325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  <a:latin typeface="Twinkl SemiBold" pitchFamily="2" charset="0"/>
              </a:rPr>
              <a:t>le cricket</a:t>
            </a:r>
          </a:p>
        </p:txBody>
      </p:sp>
      <p:pic>
        <p:nvPicPr>
          <p:cNvPr id="22534" name="cricket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710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2055813"/>
            <a:ext cx="25717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625" y="5006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2606675" y="5624513"/>
            <a:ext cx="325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la gymnastique</a:t>
            </a:r>
          </a:p>
        </p:txBody>
      </p:sp>
      <p:pic>
        <p:nvPicPr>
          <p:cNvPr id="23558" name="gymnastiqu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710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863" y="2036763"/>
            <a:ext cx="2454275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2725" y="4359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2722563" y="5664200"/>
            <a:ext cx="325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la télévision</a:t>
            </a:r>
          </a:p>
        </p:txBody>
      </p:sp>
      <p:pic>
        <p:nvPicPr>
          <p:cNvPr id="24582" name="televisio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710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413" y="2357438"/>
            <a:ext cx="40671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5" y="4867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6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2825750" y="5664200"/>
            <a:ext cx="325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la danse</a:t>
            </a:r>
          </a:p>
        </p:txBody>
      </p:sp>
      <p:pic>
        <p:nvPicPr>
          <p:cNvPr id="25606" name="dans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710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375" y="2081213"/>
            <a:ext cx="26352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825" y="4295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78"/>
          <p:cNvGrpSpPr>
            <a:grpSpLocks/>
          </p:cNvGrpSpPr>
          <p:nvPr/>
        </p:nvGrpSpPr>
        <p:grpSpPr bwMode="auto">
          <a:xfrm>
            <a:off x="6724650" y="4035425"/>
            <a:ext cx="1238250" cy="1236663"/>
            <a:chOff x="6330359" y="5401747"/>
            <a:chExt cx="1237595" cy="1237595"/>
          </a:xfrm>
        </p:grpSpPr>
        <p:sp>
          <p:nvSpPr>
            <p:cNvPr id="75" name="Rectangle 74"/>
            <p:cNvSpPr/>
            <p:nvPr/>
          </p:nvSpPr>
          <p:spPr>
            <a:xfrm>
              <a:off x="6330359" y="5401747"/>
              <a:ext cx="1237595" cy="1237595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24" name="Picture 7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1541" y="5456230"/>
              <a:ext cx="795234" cy="1124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3" name="Group 75"/>
          <p:cNvGrpSpPr>
            <a:grpSpLocks/>
          </p:cNvGrpSpPr>
          <p:nvPr/>
        </p:nvGrpSpPr>
        <p:grpSpPr bwMode="auto">
          <a:xfrm>
            <a:off x="5349875" y="4035425"/>
            <a:ext cx="1236663" cy="1236663"/>
            <a:chOff x="268417" y="4849857"/>
            <a:chExt cx="1237595" cy="1237595"/>
          </a:xfrm>
        </p:grpSpPr>
        <p:sp>
          <p:nvSpPr>
            <p:cNvPr id="53" name="Rectangle 52"/>
            <p:cNvSpPr/>
            <p:nvPr/>
          </p:nvSpPr>
          <p:spPr>
            <a:xfrm>
              <a:off x="268417" y="4849857"/>
              <a:ext cx="1237595" cy="1237595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22" name="Picture 7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8" y="4989564"/>
              <a:ext cx="912780" cy="1030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4" name="Group 72"/>
          <p:cNvGrpSpPr>
            <a:grpSpLocks/>
          </p:cNvGrpSpPr>
          <p:nvPr/>
        </p:nvGrpSpPr>
        <p:grpSpPr bwMode="auto">
          <a:xfrm>
            <a:off x="3960813" y="4035425"/>
            <a:ext cx="1238250" cy="1236663"/>
            <a:chOff x="268417" y="3220122"/>
            <a:chExt cx="1237595" cy="1237595"/>
          </a:xfrm>
        </p:grpSpPr>
        <p:sp>
          <p:nvSpPr>
            <p:cNvPr id="68" name="Rectangle 67"/>
            <p:cNvSpPr/>
            <p:nvPr/>
          </p:nvSpPr>
          <p:spPr>
            <a:xfrm>
              <a:off x="268417" y="3220122"/>
              <a:ext cx="1237595" cy="1237595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20" name="Picture 7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90" y="3354528"/>
              <a:ext cx="1095930" cy="968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5" name="Group 70"/>
          <p:cNvGrpSpPr>
            <a:grpSpLocks/>
          </p:cNvGrpSpPr>
          <p:nvPr/>
        </p:nvGrpSpPr>
        <p:grpSpPr bwMode="auto">
          <a:xfrm>
            <a:off x="2581275" y="4035425"/>
            <a:ext cx="1236663" cy="1236663"/>
            <a:chOff x="268417" y="1575533"/>
            <a:chExt cx="1237595" cy="1237595"/>
          </a:xfrm>
        </p:grpSpPr>
        <p:sp>
          <p:nvSpPr>
            <p:cNvPr id="69" name="Rectangle 68"/>
            <p:cNvSpPr/>
            <p:nvPr/>
          </p:nvSpPr>
          <p:spPr>
            <a:xfrm>
              <a:off x="268417" y="1575533"/>
              <a:ext cx="1237595" cy="1237595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18" name="Picture 6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31" y="1718116"/>
              <a:ext cx="1122289" cy="94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6" name="Group 66"/>
          <p:cNvGrpSpPr>
            <a:grpSpLocks/>
          </p:cNvGrpSpPr>
          <p:nvPr/>
        </p:nvGrpSpPr>
        <p:grpSpPr bwMode="auto">
          <a:xfrm>
            <a:off x="1198563" y="4035425"/>
            <a:ext cx="1238250" cy="1236663"/>
            <a:chOff x="-13444" y="5103465"/>
            <a:chExt cx="1237595" cy="1237595"/>
          </a:xfrm>
        </p:grpSpPr>
        <p:sp>
          <p:nvSpPr>
            <p:cNvPr id="63" name="Rectangle 62"/>
            <p:cNvSpPr/>
            <p:nvPr/>
          </p:nvSpPr>
          <p:spPr>
            <a:xfrm>
              <a:off x="-13444" y="5103465"/>
              <a:ext cx="1237595" cy="1237595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16" name="Picture 6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06" y="5164624"/>
              <a:ext cx="818320" cy="111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7" name="Group 65"/>
          <p:cNvGrpSpPr>
            <a:grpSpLocks/>
          </p:cNvGrpSpPr>
          <p:nvPr/>
        </p:nvGrpSpPr>
        <p:grpSpPr bwMode="auto">
          <a:xfrm>
            <a:off x="6724650" y="2644775"/>
            <a:ext cx="1238250" cy="1236663"/>
            <a:chOff x="-50570" y="3488454"/>
            <a:chExt cx="1237595" cy="1237595"/>
          </a:xfrm>
        </p:grpSpPr>
        <p:sp>
          <p:nvSpPr>
            <p:cNvPr id="61" name="Rectangle 60"/>
            <p:cNvSpPr/>
            <p:nvPr/>
          </p:nvSpPr>
          <p:spPr>
            <a:xfrm>
              <a:off x="-50570" y="3488454"/>
              <a:ext cx="1237595" cy="1237595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14" name="Picture 6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93" y="3570075"/>
              <a:ext cx="885346" cy="1074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8" name="Group 64"/>
          <p:cNvGrpSpPr>
            <a:grpSpLocks/>
          </p:cNvGrpSpPr>
          <p:nvPr/>
        </p:nvGrpSpPr>
        <p:grpSpPr bwMode="auto">
          <a:xfrm>
            <a:off x="5345113" y="2644775"/>
            <a:ext cx="1236662" cy="1236663"/>
            <a:chOff x="-50569" y="2056116"/>
            <a:chExt cx="1237595" cy="1237595"/>
          </a:xfrm>
        </p:grpSpPr>
        <p:sp>
          <p:nvSpPr>
            <p:cNvPr id="59" name="Rectangle 58"/>
            <p:cNvSpPr/>
            <p:nvPr/>
          </p:nvSpPr>
          <p:spPr>
            <a:xfrm>
              <a:off x="-50569" y="2056116"/>
              <a:ext cx="1237595" cy="1237595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12" name="Picture 5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93" y="2163600"/>
              <a:ext cx="834913" cy="105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9" name="Group 57"/>
          <p:cNvGrpSpPr>
            <a:grpSpLocks/>
          </p:cNvGrpSpPr>
          <p:nvPr/>
        </p:nvGrpSpPr>
        <p:grpSpPr bwMode="auto">
          <a:xfrm>
            <a:off x="3971925" y="2644775"/>
            <a:ext cx="1238250" cy="1236663"/>
            <a:chOff x="511368" y="4807735"/>
            <a:chExt cx="1237595" cy="1237595"/>
          </a:xfrm>
        </p:grpSpPr>
        <p:sp>
          <p:nvSpPr>
            <p:cNvPr id="56" name="Rectangle 55"/>
            <p:cNvSpPr/>
            <p:nvPr/>
          </p:nvSpPr>
          <p:spPr>
            <a:xfrm>
              <a:off x="511368" y="4807735"/>
              <a:ext cx="1237595" cy="1237595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10" name="Picture 56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385" y="4917282"/>
              <a:ext cx="813285" cy="941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0" name="Group 54"/>
          <p:cNvGrpSpPr>
            <a:grpSpLocks/>
          </p:cNvGrpSpPr>
          <p:nvPr/>
        </p:nvGrpSpPr>
        <p:grpSpPr bwMode="auto">
          <a:xfrm>
            <a:off x="2586038" y="2644775"/>
            <a:ext cx="1238250" cy="1236663"/>
            <a:chOff x="519443" y="3419779"/>
            <a:chExt cx="1237595" cy="1237595"/>
          </a:xfrm>
        </p:grpSpPr>
        <p:sp>
          <p:nvSpPr>
            <p:cNvPr id="50" name="Rectangle 49"/>
            <p:cNvSpPr/>
            <p:nvPr/>
          </p:nvSpPr>
          <p:spPr>
            <a:xfrm>
              <a:off x="519443" y="3419779"/>
              <a:ext cx="1237595" cy="1237595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08" name="Picture 5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90" y="3756669"/>
              <a:ext cx="1105899" cy="563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1" name="Group 53"/>
          <p:cNvGrpSpPr>
            <a:grpSpLocks/>
          </p:cNvGrpSpPr>
          <p:nvPr/>
        </p:nvGrpSpPr>
        <p:grpSpPr bwMode="auto">
          <a:xfrm>
            <a:off x="1198563" y="2644775"/>
            <a:ext cx="1238250" cy="1236663"/>
            <a:chOff x="503238" y="2087017"/>
            <a:chExt cx="1237595" cy="1237595"/>
          </a:xfrm>
        </p:grpSpPr>
        <p:sp>
          <p:nvSpPr>
            <p:cNvPr id="49" name="Rectangle 48"/>
            <p:cNvSpPr/>
            <p:nvPr/>
          </p:nvSpPr>
          <p:spPr>
            <a:xfrm>
              <a:off x="503238" y="2087017"/>
              <a:ext cx="1237595" cy="1237595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06" name="Picture 4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860" y="2131831"/>
              <a:ext cx="381688" cy="114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</a:p>
        </p:txBody>
      </p:sp>
      <p:pic>
        <p:nvPicPr>
          <p:cNvPr id="39" name="Picture 3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563" y="2644775"/>
            <a:ext cx="123825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38" y="2644775"/>
            <a:ext cx="123825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925" y="2644775"/>
            <a:ext cx="123825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113" y="2644775"/>
            <a:ext cx="1236662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650" y="2644775"/>
            <a:ext cx="123825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563" y="4035425"/>
            <a:ext cx="123825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1275" y="4035425"/>
            <a:ext cx="1236663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035425"/>
            <a:ext cx="1236663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113" y="4035425"/>
            <a:ext cx="1236662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650" y="4035425"/>
            <a:ext cx="123825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Whole Class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73038" y="-80963"/>
            <a:ext cx="9317038" cy="2725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5650" y="5080000"/>
            <a:ext cx="7632700" cy="1012825"/>
          </a:xfrm>
          <a:prstGeom prst="rect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55650" y="1933575"/>
            <a:ext cx="7632700" cy="245268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4462463"/>
            <a:ext cx="7632700" cy="50323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1509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Tu aimes...?</a:t>
            </a:r>
            <a:br>
              <a:rPr lang="en-GB" altLang="en-US" b="0"/>
            </a:br>
            <a:r>
              <a:rPr lang="en-GB" altLang="en-US" sz="2800" b="0"/>
              <a:t>(Do You Like...?)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3433763" y="4529138"/>
            <a:ext cx="2266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Tu aimes la danse ?</a:t>
            </a:r>
          </a:p>
        </p:txBody>
      </p:sp>
      <p:pic>
        <p:nvPicPr>
          <p:cNvPr id="21511" name="Pla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tu aimes la danse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325" y="458470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0" y="2081213"/>
            <a:ext cx="17811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Box 14"/>
          <p:cNvSpPr txBox="1">
            <a:spLocks noChangeArrowheads="1"/>
          </p:cNvSpPr>
          <p:nvPr/>
        </p:nvSpPr>
        <p:spPr bwMode="auto">
          <a:xfrm>
            <a:off x="995363" y="5170488"/>
            <a:ext cx="243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j’adore la danse.</a:t>
            </a:r>
          </a:p>
        </p:txBody>
      </p:sp>
      <p:sp>
        <p:nvSpPr>
          <p:cNvPr id="37899" name="TextBox 15"/>
          <p:cNvSpPr txBox="1">
            <a:spLocks noChangeArrowheads="1"/>
          </p:cNvSpPr>
          <p:nvPr/>
        </p:nvSpPr>
        <p:spPr bwMode="auto">
          <a:xfrm>
            <a:off x="995363" y="5621338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j’aime la danse.</a:t>
            </a:r>
          </a:p>
        </p:txBody>
      </p:sp>
      <p:sp>
        <p:nvSpPr>
          <p:cNvPr id="37900" name="TextBox 16"/>
          <p:cNvSpPr txBox="1">
            <a:spLocks noChangeArrowheads="1"/>
          </p:cNvSpPr>
          <p:nvPr/>
        </p:nvSpPr>
        <p:spPr bwMode="auto">
          <a:xfrm>
            <a:off x="4572000" y="5170488"/>
            <a:ext cx="3208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n’aime pas la danse.</a:t>
            </a:r>
          </a:p>
        </p:txBody>
      </p:sp>
      <p:sp>
        <p:nvSpPr>
          <p:cNvPr id="37901" name="TextBox 17"/>
          <p:cNvSpPr txBox="1">
            <a:spLocks noChangeArrowheads="1"/>
          </p:cNvSpPr>
          <p:nvPr/>
        </p:nvSpPr>
        <p:spPr bwMode="auto">
          <a:xfrm>
            <a:off x="4572000" y="5621338"/>
            <a:ext cx="275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déteste la danse.</a:t>
            </a:r>
          </a:p>
        </p:txBody>
      </p:sp>
      <p:pic>
        <p:nvPicPr>
          <p:cNvPr id="37902" name="jadore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350" y="52260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jaime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350" y="567848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naime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0338" y="52260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deteste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0338" y="567848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Talking Partners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1444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2328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3178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4024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4718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0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3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3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9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2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9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0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9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3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3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5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7898" grpId="0"/>
      <p:bldP spid="37899" grpId="0"/>
      <p:bldP spid="37900" grpId="0"/>
      <p:bldP spid="379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5650" y="5080000"/>
            <a:ext cx="7632700" cy="1012825"/>
          </a:xfrm>
          <a:prstGeom prst="rect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55650" y="1933575"/>
            <a:ext cx="7632700" cy="245268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4462463"/>
            <a:ext cx="7632700" cy="50323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2533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Tu aimes...?</a:t>
            </a:r>
            <a:br>
              <a:rPr lang="en-GB" altLang="en-US" b="0"/>
            </a:br>
            <a:r>
              <a:rPr lang="en-GB" altLang="en-US" sz="2800" b="0"/>
              <a:t>(Do You Like...?)</a:t>
            </a:r>
          </a:p>
        </p:txBody>
      </p: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2576513" y="4538663"/>
            <a:ext cx="168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Tu aimes…</a:t>
            </a:r>
          </a:p>
        </p:txBody>
      </p:sp>
      <p:pic>
        <p:nvPicPr>
          <p:cNvPr id="22535" name="Play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skateboard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6600" y="458470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Box 14"/>
          <p:cNvSpPr txBox="1">
            <a:spLocks noChangeArrowheads="1"/>
          </p:cNvSpPr>
          <p:nvPr/>
        </p:nvSpPr>
        <p:spPr bwMode="auto">
          <a:xfrm>
            <a:off x="995363" y="5170488"/>
            <a:ext cx="296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j’adore le skateboard.</a:t>
            </a:r>
          </a:p>
        </p:txBody>
      </p:sp>
      <p:sp>
        <p:nvSpPr>
          <p:cNvPr id="38922" name="TextBox 15"/>
          <p:cNvSpPr txBox="1">
            <a:spLocks noChangeArrowheads="1"/>
          </p:cNvSpPr>
          <p:nvPr/>
        </p:nvSpPr>
        <p:spPr bwMode="auto">
          <a:xfrm>
            <a:off x="995363" y="5621338"/>
            <a:ext cx="296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j’aime le skateboard.</a:t>
            </a:r>
          </a:p>
        </p:txBody>
      </p:sp>
      <p:sp>
        <p:nvSpPr>
          <p:cNvPr id="38923" name="TextBox 16"/>
          <p:cNvSpPr txBox="1">
            <a:spLocks noChangeArrowheads="1"/>
          </p:cNvSpPr>
          <p:nvPr/>
        </p:nvSpPr>
        <p:spPr bwMode="auto">
          <a:xfrm>
            <a:off x="4376738" y="5170488"/>
            <a:ext cx="3598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n’aime pas le skateboard.</a:t>
            </a:r>
          </a:p>
        </p:txBody>
      </p:sp>
      <p:sp>
        <p:nvSpPr>
          <p:cNvPr id="38924" name="TextBox 17"/>
          <p:cNvSpPr txBox="1">
            <a:spLocks noChangeArrowheads="1"/>
          </p:cNvSpPr>
          <p:nvPr/>
        </p:nvSpPr>
        <p:spPr bwMode="auto">
          <a:xfrm>
            <a:off x="4376738" y="5621338"/>
            <a:ext cx="3398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déteste le skateboard.</a:t>
            </a:r>
          </a:p>
        </p:txBody>
      </p:sp>
      <p:pic>
        <p:nvPicPr>
          <p:cNvPr id="38925" name="jadore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25" y="52260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jaime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25" y="567848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naime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2260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deteste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67848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2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313" y="2038350"/>
            <a:ext cx="15779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Talking Partners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3895725" y="4538663"/>
            <a:ext cx="190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</a:rPr>
              <a:t>le skateboard </a:t>
            </a:r>
            <a:r>
              <a:rPr lang="en-GB" altLang="en-US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9" name="Pictur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1541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2201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2862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3575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4305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763" y="4995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15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2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0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53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1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2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8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9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40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9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53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8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8921" grpId="0"/>
      <p:bldP spid="38922" grpId="0"/>
      <p:bldP spid="38923" grpId="0"/>
      <p:bldP spid="38924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5650" y="5080000"/>
            <a:ext cx="7632700" cy="1012825"/>
          </a:xfrm>
          <a:prstGeom prst="rect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55650" y="1933575"/>
            <a:ext cx="7632700" cy="245268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4462463"/>
            <a:ext cx="7632700" cy="50323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3557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Tu aimes...?</a:t>
            </a:r>
            <a:br>
              <a:rPr lang="en-GB" altLang="en-US" b="0"/>
            </a:br>
            <a:r>
              <a:rPr lang="en-GB" altLang="en-US" sz="2800" b="0"/>
              <a:t>(Do You Like...?)</a:t>
            </a:r>
          </a:p>
        </p:txBody>
      </p:sp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2635250" y="4529138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Tu aimes...</a:t>
            </a:r>
          </a:p>
        </p:txBody>
      </p:sp>
      <p:pic>
        <p:nvPicPr>
          <p:cNvPr id="23559" name="Play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14"/>
          <p:cNvSpPr txBox="1">
            <a:spLocks noChangeArrowheads="1"/>
          </p:cNvSpPr>
          <p:nvPr/>
        </p:nvSpPr>
        <p:spPr bwMode="auto">
          <a:xfrm>
            <a:off x="755650" y="5170488"/>
            <a:ext cx="3208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j’adore la gymnastique.</a:t>
            </a:r>
          </a:p>
        </p:txBody>
      </p:sp>
      <p:sp>
        <p:nvSpPr>
          <p:cNvPr id="39946" name="TextBox 15"/>
          <p:cNvSpPr txBox="1">
            <a:spLocks noChangeArrowheads="1"/>
          </p:cNvSpPr>
          <p:nvPr/>
        </p:nvSpPr>
        <p:spPr bwMode="auto">
          <a:xfrm>
            <a:off x="755650" y="5621338"/>
            <a:ext cx="320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j’aime la gymnastique.</a:t>
            </a:r>
          </a:p>
        </p:txBody>
      </p:sp>
      <p:sp>
        <p:nvSpPr>
          <p:cNvPr id="39947" name="TextBox 16"/>
          <p:cNvSpPr txBox="1">
            <a:spLocks noChangeArrowheads="1"/>
          </p:cNvSpPr>
          <p:nvPr/>
        </p:nvSpPr>
        <p:spPr bwMode="auto">
          <a:xfrm>
            <a:off x="4238625" y="5170488"/>
            <a:ext cx="3811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n’aime pas la gymnastique.</a:t>
            </a:r>
          </a:p>
        </p:txBody>
      </p:sp>
      <p:sp>
        <p:nvSpPr>
          <p:cNvPr id="39948" name="TextBox 17"/>
          <p:cNvSpPr txBox="1">
            <a:spLocks noChangeArrowheads="1"/>
          </p:cNvSpPr>
          <p:nvPr/>
        </p:nvSpPr>
        <p:spPr bwMode="auto">
          <a:xfrm>
            <a:off x="4238625" y="5621338"/>
            <a:ext cx="3398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déteste la gymnastique.</a:t>
            </a:r>
          </a:p>
        </p:txBody>
      </p:sp>
      <p:pic>
        <p:nvPicPr>
          <p:cNvPr id="39949" name="jadore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513" y="52260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jaime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513" y="567848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naime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3538" y="52260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deteste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3538" y="567848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2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8725" y="2071688"/>
            <a:ext cx="159702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Talking Partners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784600" y="4529138"/>
            <a:ext cx="2097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</a:rPr>
              <a:t>la gymnastique </a:t>
            </a:r>
            <a:r>
              <a:rPr lang="en-GB" altLang="en-US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3571" name="gymnastique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663" y="45847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835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1476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2117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3019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3789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75" y="4557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15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1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2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94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1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0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9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1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9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2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99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94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9945" grpId="0"/>
      <p:bldP spid="39946" grpId="0"/>
      <p:bldP spid="39947" grpId="0"/>
      <p:bldP spid="3994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5650" y="5080000"/>
            <a:ext cx="7632700" cy="1012825"/>
          </a:xfrm>
          <a:prstGeom prst="rect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55650" y="1933575"/>
            <a:ext cx="7632700" cy="245268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4462463"/>
            <a:ext cx="7632700" cy="50323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4581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Tu aimes...?</a:t>
            </a:r>
            <a:br>
              <a:rPr lang="en-GB" altLang="en-US" b="0"/>
            </a:br>
            <a:r>
              <a:rPr lang="en-GB" altLang="en-US" sz="2800" b="0"/>
              <a:t>(Do You Like...?)</a:t>
            </a:r>
          </a:p>
        </p:txBody>
      </p:sp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2546350" y="4527550"/>
            <a:ext cx="1516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Tu aimes…</a:t>
            </a:r>
          </a:p>
        </p:txBody>
      </p:sp>
      <p:pic>
        <p:nvPicPr>
          <p:cNvPr id="24583" name="Play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tu aimes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138" y="45847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Box 14"/>
          <p:cNvSpPr txBox="1">
            <a:spLocks noChangeArrowheads="1"/>
          </p:cNvSpPr>
          <p:nvPr/>
        </p:nvSpPr>
        <p:spPr bwMode="auto">
          <a:xfrm>
            <a:off x="755650" y="5170488"/>
            <a:ext cx="3208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j’adore l’informatique.</a:t>
            </a:r>
          </a:p>
        </p:txBody>
      </p:sp>
      <p:sp>
        <p:nvSpPr>
          <p:cNvPr id="40970" name="TextBox 15"/>
          <p:cNvSpPr txBox="1">
            <a:spLocks noChangeArrowheads="1"/>
          </p:cNvSpPr>
          <p:nvPr/>
        </p:nvSpPr>
        <p:spPr bwMode="auto">
          <a:xfrm>
            <a:off x="755650" y="5621338"/>
            <a:ext cx="320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j’aime l’informatique.</a:t>
            </a:r>
          </a:p>
        </p:txBody>
      </p:sp>
      <p:sp>
        <p:nvSpPr>
          <p:cNvPr id="40971" name="TextBox 16"/>
          <p:cNvSpPr txBox="1">
            <a:spLocks noChangeArrowheads="1"/>
          </p:cNvSpPr>
          <p:nvPr/>
        </p:nvSpPr>
        <p:spPr bwMode="auto">
          <a:xfrm>
            <a:off x="4270375" y="5170488"/>
            <a:ext cx="3811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n’aime pas l’informatique.</a:t>
            </a:r>
          </a:p>
        </p:txBody>
      </p:sp>
      <p:sp>
        <p:nvSpPr>
          <p:cNvPr id="40972" name="TextBox 17"/>
          <p:cNvSpPr txBox="1">
            <a:spLocks noChangeArrowheads="1"/>
          </p:cNvSpPr>
          <p:nvPr/>
        </p:nvSpPr>
        <p:spPr bwMode="auto">
          <a:xfrm>
            <a:off x="4270375" y="5621338"/>
            <a:ext cx="3398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déteste l’informatique.</a:t>
            </a:r>
          </a:p>
        </p:txBody>
      </p:sp>
      <p:pic>
        <p:nvPicPr>
          <p:cNvPr id="40977" name="Picture 2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4738" y="2084388"/>
            <a:ext cx="19145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Talking Partners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859213" y="4527550"/>
            <a:ext cx="181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</a:rPr>
              <a:t>l’informatique </a:t>
            </a:r>
            <a:r>
              <a:rPr lang="en-GB" altLang="en-US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0973" name="jadore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513" y="52260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jaime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513" y="567848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naime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3538" y="52260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deteste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3538" y="567848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100" y="1497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100" y="2170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100" y="2887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100" y="3570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100" y="4298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5027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157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8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1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7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85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9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1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8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0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1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9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37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85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6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0969" grpId="0"/>
      <p:bldP spid="40970" grpId="0"/>
      <p:bldP spid="40971" grpId="0"/>
      <p:bldP spid="40972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5650" y="5080000"/>
            <a:ext cx="7632700" cy="1012825"/>
          </a:xfrm>
          <a:prstGeom prst="rect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55650" y="1933575"/>
            <a:ext cx="7632700" cy="1111250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560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Tu aimes...?</a:t>
            </a:r>
            <a:br>
              <a:rPr lang="en-GB" altLang="en-US" b="0"/>
            </a:br>
            <a:r>
              <a:rPr lang="en-GB" altLang="en-US" sz="2800" b="0"/>
              <a:t>(Do You Like...?)</a:t>
            </a: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755650" y="2022475"/>
            <a:ext cx="7632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 pairs, one person asks their partner if they like/do not like each of these hobbies. The other answers, using the sentence starters at the bottom of the slide.</a:t>
            </a:r>
          </a:p>
        </p:txBody>
      </p:sp>
      <p:sp>
        <p:nvSpPr>
          <p:cNvPr id="41990" name="TextBox 14"/>
          <p:cNvSpPr txBox="1">
            <a:spLocks noChangeArrowheads="1"/>
          </p:cNvSpPr>
          <p:nvPr/>
        </p:nvSpPr>
        <p:spPr bwMode="auto">
          <a:xfrm>
            <a:off x="1703388" y="5170488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j’adore…</a:t>
            </a:r>
          </a:p>
        </p:txBody>
      </p:sp>
      <p:sp>
        <p:nvSpPr>
          <p:cNvPr id="41991" name="TextBox 15"/>
          <p:cNvSpPr txBox="1">
            <a:spLocks noChangeArrowheads="1"/>
          </p:cNvSpPr>
          <p:nvPr/>
        </p:nvSpPr>
        <p:spPr bwMode="auto">
          <a:xfrm>
            <a:off x="1703388" y="5621338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j’aime…</a:t>
            </a:r>
          </a:p>
        </p:txBody>
      </p:sp>
      <p:sp>
        <p:nvSpPr>
          <p:cNvPr id="41992" name="TextBox 16"/>
          <p:cNvSpPr txBox="1">
            <a:spLocks noChangeArrowheads="1"/>
          </p:cNvSpPr>
          <p:nvPr/>
        </p:nvSpPr>
        <p:spPr bwMode="auto">
          <a:xfrm>
            <a:off x="4530725" y="5170488"/>
            <a:ext cx="2419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n’aime pas...</a:t>
            </a:r>
          </a:p>
        </p:txBody>
      </p:sp>
      <p:sp>
        <p:nvSpPr>
          <p:cNvPr id="41993" name="TextBox 17"/>
          <p:cNvSpPr txBox="1">
            <a:spLocks noChangeArrowheads="1"/>
          </p:cNvSpPr>
          <p:nvPr/>
        </p:nvSpPr>
        <p:spPr bwMode="auto">
          <a:xfrm>
            <a:off x="4530725" y="5621338"/>
            <a:ext cx="2157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déteste...</a:t>
            </a:r>
          </a:p>
        </p:txBody>
      </p:sp>
      <p:pic>
        <p:nvPicPr>
          <p:cNvPr id="25610" name="Picture 2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" y="3276600"/>
            <a:ext cx="10477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2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088" y="3195638"/>
            <a:ext cx="15414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2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486150"/>
            <a:ext cx="166846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2450" y="3276600"/>
            <a:ext cx="12874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Box 28"/>
          <p:cNvSpPr txBox="1">
            <a:spLocks noChangeArrowheads="1"/>
          </p:cNvSpPr>
          <p:nvPr/>
        </p:nvSpPr>
        <p:spPr bwMode="auto">
          <a:xfrm>
            <a:off x="877888" y="4602163"/>
            <a:ext cx="1347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</a:rPr>
              <a:t>le football</a:t>
            </a:r>
          </a:p>
        </p:txBody>
      </p:sp>
      <p:sp>
        <p:nvSpPr>
          <p:cNvPr id="25615" name="TextBox 29"/>
          <p:cNvSpPr txBox="1">
            <a:spLocks noChangeArrowheads="1"/>
          </p:cNvSpPr>
          <p:nvPr/>
        </p:nvSpPr>
        <p:spPr bwMode="auto">
          <a:xfrm>
            <a:off x="2824163" y="4602163"/>
            <a:ext cx="1357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</a:rPr>
              <a:t>l’équitation</a:t>
            </a:r>
          </a:p>
        </p:txBody>
      </p:sp>
      <p:sp>
        <p:nvSpPr>
          <p:cNvPr id="25616" name="TextBox 30"/>
          <p:cNvSpPr txBox="1">
            <a:spLocks noChangeArrowheads="1"/>
          </p:cNvSpPr>
          <p:nvPr/>
        </p:nvSpPr>
        <p:spPr bwMode="auto">
          <a:xfrm>
            <a:off x="4940300" y="4602163"/>
            <a:ext cx="1438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</a:rPr>
              <a:t>la natation</a:t>
            </a:r>
          </a:p>
        </p:txBody>
      </p:sp>
      <p:sp>
        <p:nvSpPr>
          <p:cNvPr id="25617" name="TextBox 31"/>
          <p:cNvSpPr txBox="1">
            <a:spLocks noChangeArrowheads="1"/>
          </p:cNvSpPr>
          <p:nvPr/>
        </p:nvSpPr>
        <p:spPr bwMode="auto">
          <a:xfrm>
            <a:off x="6858000" y="4595813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</a:rPr>
              <a:t>la lecture</a:t>
            </a:r>
          </a:p>
        </p:txBody>
      </p:sp>
      <p:pic>
        <p:nvPicPr>
          <p:cNvPr id="25618" name="Talking Partners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jadore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138" y="52260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jaime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138" y="567848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naime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52260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deteste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567848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lay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538" y="512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538" y="1343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425" y="2154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538" y="2890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5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9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5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8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1990" grpId="0"/>
      <p:bldP spid="41991" grpId="0"/>
      <p:bldP spid="41992" grpId="0"/>
      <p:bldP spid="419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5650" y="5080000"/>
            <a:ext cx="7632700" cy="1012825"/>
          </a:xfrm>
          <a:prstGeom prst="rect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55650" y="1933575"/>
            <a:ext cx="7632700" cy="517525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62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Tu aimes...?</a:t>
            </a:r>
            <a:br>
              <a:rPr lang="en-GB" altLang="en-US" b="0"/>
            </a:br>
            <a:r>
              <a:rPr lang="en-GB" altLang="en-US" sz="2800" b="0"/>
              <a:t>(Do You Like...?)</a:t>
            </a: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755650" y="199866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Now swap over.</a:t>
            </a:r>
          </a:p>
        </p:txBody>
      </p:sp>
      <p:sp>
        <p:nvSpPr>
          <p:cNvPr id="26630" name="TextBox 14"/>
          <p:cNvSpPr txBox="1">
            <a:spLocks noChangeArrowheads="1"/>
          </p:cNvSpPr>
          <p:nvPr/>
        </p:nvSpPr>
        <p:spPr bwMode="auto">
          <a:xfrm>
            <a:off x="2033588" y="5170488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j’adore…</a:t>
            </a:r>
          </a:p>
        </p:txBody>
      </p:sp>
      <p:sp>
        <p:nvSpPr>
          <p:cNvPr id="26631" name="TextBox 15"/>
          <p:cNvSpPr txBox="1">
            <a:spLocks noChangeArrowheads="1"/>
          </p:cNvSpPr>
          <p:nvPr/>
        </p:nvSpPr>
        <p:spPr bwMode="auto">
          <a:xfrm>
            <a:off x="2033588" y="5621338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j’aime…</a:t>
            </a:r>
          </a:p>
        </p:txBody>
      </p:sp>
      <p:sp>
        <p:nvSpPr>
          <p:cNvPr id="26632" name="TextBox 16"/>
          <p:cNvSpPr txBox="1">
            <a:spLocks noChangeArrowheads="1"/>
          </p:cNvSpPr>
          <p:nvPr/>
        </p:nvSpPr>
        <p:spPr bwMode="auto">
          <a:xfrm>
            <a:off x="4860925" y="5170488"/>
            <a:ext cx="2419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n’aime pas...</a:t>
            </a:r>
          </a:p>
        </p:txBody>
      </p:sp>
      <p:sp>
        <p:nvSpPr>
          <p:cNvPr id="26633" name="TextBox 17"/>
          <p:cNvSpPr txBox="1">
            <a:spLocks noChangeArrowheads="1"/>
          </p:cNvSpPr>
          <p:nvPr/>
        </p:nvSpPr>
        <p:spPr bwMode="auto">
          <a:xfrm>
            <a:off x="4860925" y="5621338"/>
            <a:ext cx="2157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déteste...</a:t>
            </a:r>
          </a:p>
        </p:txBody>
      </p:sp>
      <p:sp>
        <p:nvSpPr>
          <p:cNvPr id="26634" name="TextBox 19"/>
          <p:cNvSpPr txBox="1">
            <a:spLocks noChangeArrowheads="1"/>
          </p:cNvSpPr>
          <p:nvPr/>
        </p:nvSpPr>
        <p:spPr bwMode="auto">
          <a:xfrm>
            <a:off x="996950" y="4464050"/>
            <a:ext cx="1493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</a:rPr>
              <a:t>le dessin</a:t>
            </a:r>
          </a:p>
        </p:txBody>
      </p:sp>
      <p:pic>
        <p:nvPicPr>
          <p:cNvPr id="26635" name="Pictur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763" y="2873375"/>
            <a:ext cx="119221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Box 21"/>
          <p:cNvSpPr txBox="1">
            <a:spLocks noChangeArrowheads="1"/>
          </p:cNvSpPr>
          <p:nvPr/>
        </p:nvSpPr>
        <p:spPr bwMode="auto">
          <a:xfrm>
            <a:off x="2914650" y="4464050"/>
            <a:ext cx="138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</a:rPr>
              <a:t>le chant</a:t>
            </a:r>
          </a:p>
        </p:txBody>
      </p:sp>
      <p:pic>
        <p:nvPicPr>
          <p:cNvPr id="26637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175" y="2622550"/>
            <a:ext cx="60166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TextBox 23"/>
          <p:cNvSpPr txBox="1">
            <a:spLocks noChangeArrowheads="1"/>
          </p:cNvSpPr>
          <p:nvPr/>
        </p:nvSpPr>
        <p:spPr bwMode="auto">
          <a:xfrm>
            <a:off x="4706938" y="4464050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</a:rPr>
              <a:t>le cricket</a:t>
            </a:r>
          </a:p>
        </p:txBody>
      </p:sp>
      <p:pic>
        <p:nvPicPr>
          <p:cNvPr id="26639" name="Picture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725" y="2819400"/>
            <a:ext cx="12858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TextBox 33"/>
          <p:cNvSpPr txBox="1">
            <a:spLocks noChangeArrowheads="1"/>
          </p:cNvSpPr>
          <p:nvPr/>
        </p:nvSpPr>
        <p:spPr bwMode="auto">
          <a:xfrm>
            <a:off x="6159500" y="4440238"/>
            <a:ext cx="2138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</a:rPr>
              <a:t>la télévision</a:t>
            </a:r>
          </a:p>
        </p:txBody>
      </p:sp>
      <p:pic>
        <p:nvPicPr>
          <p:cNvPr id="26641" name="Picture 3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163" y="3130550"/>
            <a:ext cx="144303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Talking Partner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5650" y="5080000"/>
            <a:ext cx="7632700" cy="1012825"/>
          </a:xfrm>
          <a:prstGeom prst="rect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55650" y="1933575"/>
            <a:ext cx="7632700" cy="517525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765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Tu aimes...?</a:t>
            </a:r>
            <a:br>
              <a:rPr lang="en-GB" altLang="en-US" b="0"/>
            </a:br>
            <a:r>
              <a:rPr lang="en-GB" altLang="en-US" sz="2800" b="0"/>
              <a:t>(Do You Like...?)</a:t>
            </a:r>
          </a:p>
        </p:txBody>
      </p: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755650" y="199866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Now swap over.</a:t>
            </a:r>
          </a:p>
        </p:txBody>
      </p:sp>
      <p:sp>
        <p:nvSpPr>
          <p:cNvPr id="27654" name="TextBox 14"/>
          <p:cNvSpPr txBox="1">
            <a:spLocks noChangeArrowheads="1"/>
          </p:cNvSpPr>
          <p:nvPr/>
        </p:nvSpPr>
        <p:spPr bwMode="auto">
          <a:xfrm>
            <a:off x="2033588" y="5170488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j’adore…</a:t>
            </a:r>
          </a:p>
        </p:txBody>
      </p:sp>
      <p:sp>
        <p:nvSpPr>
          <p:cNvPr id="27655" name="TextBox 15"/>
          <p:cNvSpPr txBox="1">
            <a:spLocks noChangeArrowheads="1"/>
          </p:cNvSpPr>
          <p:nvPr/>
        </p:nvSpPr>
        <p:spPr bwMode="auto">
          <a:xfrm>
            <a:off x="2033588" y="5621338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j’aime…</a:t>
            </a:r>
          </a:p>
        </p:txBody>
      </p:sp>
      <p:sp>
        <p:nvSpPr>
          <p:cNvPr id="27656" name="TextBox 16"/>
          <p:cNvSpPr txBox="1">
            <a:spLocks noChangeArrowheads="1"/>
          </p:cNvSpPr>
          <p:nvPr/>
        </p:nvSpPr>
        <p:spPr bwMode="auto">
          <a:xfrm>
            <a:off x="4860925" y="5170488"/>
            <a:ext cx="2419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n’aime pas...</a:t>
            </a:r>
          </a:p>
        </p:txBody>
      </p:sp>
      <p:sp>
        <p:nvSpPr>
          <p:cNvPr id="27657" name="TextBox 17"/>
          <p:cNvSpPr txBox="1">
            <a:spLocks noChangeArrowheads="1"/>
          </p:cNvSpPr>
          <p:nvPr/>
        </p:nvSpPr>
        <p:spPr bwMode="auto">
          <a:xfrm>
            <a:off x="4860925" y="5621338"/>
            <a:ext cx="2157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déteste...</a:t>
            </a:r>
          </a:p>
        </p:txBody>
      </p:sp>
      <p:sp>
        <p:nvSpPr>
          <p:cNvPr id="27658" name="TextBox 24"/>
          <p:cNvSpPr txBox="1">
            <a:spLocks noChangeArrowheads="1"/>
          </p:cNvSpPr>
          <p:nvPr/>
        </p:nvSpPr>
        <p:spPr bwMode="auto">
          <a:xfrm>
            <a:off x="755650" y="4568825"/>
            <a:ext cx="212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</a:rPr>
              <a:t>la gymnastique</a:t>
            </a:r>
          </a:p>
        </p:txBody>
      </p:sp>
      <p:pic>
        <p:nvPicPr>
          <p:cNvPr id="27659" name="Picture 2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288" y="2620963"/>
            <a:ext cx="1325562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Box 26"/>
          <p:cNvSpPr txBox="1">
            <a:spLocks noChangeArrowheads="1"/>
          </p:cNvSpPr>
          <p:nvPr/>
        </p:nvSpPr>
        <p:spPr bwMode="auto">
          <a:xfrm>
            <a:off x="2882900" y="4568825"/>
            <a:ext cx="1757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</a:rPr>
              <a:t>le skateboard</a:t>
            </a:r>
          </a:p>
        </p:txBody>
      </p:sp>
      <p:pic>
        <p:nvPicPr>
          <p:cNvPr id="27661" name="Picture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2759075"/>
            <a:ext cx="12414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TextBox 28"/>
          <p:cNvSpPr txBox="1">
            <a:spLocks noChangeArrowheads="1"/>
          </p:cNvSpPr>
          <p:nvPr/>
        </p:nvSpPr>
        <p:spPr bwMode="auto">
          <a:xfrm>
            <a:off x="4876800" y="4568825"/>
            <a:ext cx="1503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</a:rPr>
              <a:t>la danse</a:t>
            </a:r>
          </a:p>
        </p:txBody>
      </p:sp>
      <p:pic>
        <p:nvPicPr>
          <p:cNvPr id="27663" name="Pictur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874963"/>
            <a:ext cx="12938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TextBox 30"/>
          <p:cNvSpPr txBox="1">
            <a:spLocks noChangeArrowheads="1"/>
          </p:cNvSpPr>
          <p:nvPr/>
        </p:nvSpPr>
        <p:spPr bwMode="auto">
          <a:xfrm>
            <a:off x="6550025" y="4575175"/>
            <a:ext cx="1631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</a:rPr>
              <a:t>l’informatique</a:t>
            </a:r>
          </a:p>
        </p:txBody>
      </p:sp>
      <p:pic>
        <p:nvPicPr>
          <p:cNvPr id="27665" name="Picture 3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475" y="2970213"/>
            <a:ext cx="129063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Talking Partner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2517775"/>
            <a:ext cx="7632700" cy="3575050"/>
          </a:xfrm>
          <a:prstGeom prst="rect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55650" y="1933575"/>
            <a:ext cx="7632700" cy="517525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67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Allez-y !</a:t>
            </a:r>
            <a:br>
              <a:rPr lang="en-GB" altLang="en-US" b="0"/>
            </a:br>
            <a:r>
              <a:rPr lang="en-GB" altLang="en-US" sz="2800" b="0"/>
              <a:t>(Off You Go!)</a:t>
            </a:r>
          </a:p>
        </p:txBody>
      </p:sp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755650" y="199866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Complete your individual activity sheet.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275" y="2647950"/>
            <a:ext cx="2335213" cy="330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413" y="2647950"/>
            <a:ext cx="2333625" cy="330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963" y="2647950"/>
            <a:ext cx="2333625" cy="330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81" name="Individual Work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970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Success Criteria</a:t>
            </a:r>
          </a:p>
        </p:txBody>
      </p:sp>
      <p:sp>
        <p:nvSpPr>
          <p:cNvPr id="2970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 rtlCol="0">
            <a:normAutofit/>
          </a:bodyPr>
          <a:lstStyle/>
          <a:p>
            <a:pPr marL="285750" indent="-28575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cs typeface="+mn-cs"/>
              </a:rPr>
              <a:t>I can answer a question about hobbies, orally and in writing.</a:t>
            </a:r>
            <a:endParaRPr lang="en-GB" sz="135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970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I can answer the question ‘Tu aimes...?’ orally, using one of four sentence starters.</a:t>
            </a:r>
          </a:p>
          <a:p>
            <a:pPr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I can answer the question ‘Tu aimes...?’ in writing, using one of four sentence starters.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2681288"/>
            <a:ext cx="7632700" cy="1495425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723" name="Title 5"/>
          <p:cNvSpPr>
            <a:spLocks noGrp="1"/>
          </p:cNvSpPr>
          <p:nvPr>
            <p:ph type="title"/>
          </p:nvPr>
        </p:nvSpPr>
        <p:spPr>
          <a:xfrm>
            <a:off x="461963" y="2630488"/>
            <a:ext cx="8220075" cy="1597025"/>
          </a:xfrm>
        </p:spPr>
        <p:txBody>
          <a:bodyPr/>
          <a:lstStyle/>
          <a:p>
            <a:pPr algn="ctr" eaLnBrk="1" hangingPunct="1"/>
            <a:r>
              <a:rPr lang="en-GB" altLang="en-US" sz="3200" b="0"/>
              <a:t>Slides for ‘What Is It’ Game (not part of main PowerPoint.)</a:t>
            </a:r>
            <a:endParaRPr lang="en-GB" altLang="en-US" sz="2400" b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74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  <a:endParaRPr lang="en-GB" altLang="en-US" sz="2400" b="0"/>
          </a:p>
        </p:txBody>
      </p:sp>
      <p:sp>
        <p:nvSpPr>
          <p:cNvPr id="31749" name="TextBox 1"/>
          <p:cNvSpPr txBox="1">
            <a:spLocks noChangeArrowheads="1"/>
          </p:cNvSpPr>
          <p:nvPr/>
        </p:nvSpPr>
        <p:spPr bwMode="auto">
          <a:xfrm>
            <a:off x="2922588" y="5664200"/>
            <a:ext cx="325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  <a:latin typeface="Twinkl SemiBold" pitchFamily="2" charset="0"/>
              </a:rPr>
              <a:t>le chant</a:t>
            </a:r>
          </a:p>
        </p:txBody>
      </p:sp>
      <p:pic>
        <p:nvPicPr>
          <p:cNvPr id="31750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75" y="2012950"/>
            <a:ext cx="110807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chant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650" y="570388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16375" y="5607050"/>
            <a:ext cx="1516063" cy="450850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16" name="Right Arrow 15">
            <a:hlinkClick r:id="rId7" action="ppaction://hlinksldjump"/>
          </p:cNvPr>
          <p:cNvSpPr/>
          <p:nvPr/>
        </p:nvSpPr>
        <p:spPr>
          <a:xfrm flipH="1">
            <a:off x="133350" y="5978525"/>
            <a:ext cx="1377950" cy="768350"/>
          </a:xfrm>
          <a:prstGeom prst="rightArrow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Go back</a:t>
            </a:r>
          </a:p>
        </p:txBody>
      </p:sp>
      <p:pic>
        <p:nvPicPr>
          <p:cNvPr id="5" name="Pictur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325" y="3800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7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  <a:endParaRPr lang="en-GB" altLang="en-US" sz="2400" b="0"/>
          </a:p>
        </p:txBody>
      </p:sp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2832100" y="5664200"/>
            <a:ext cx="347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la natation</a:t>
            </a:r>
          </a:p>
        </p:txBody>
      </p:sp>
      <p:pic>
        <p:nvPicPr>
          <p:cNvPr id="32774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4188" y="2324100"/>
            <a:ext cx="56356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natatio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813" y="57213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992563" y="5607050"/>
            <a:ext cx="1517650" cy="450850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16" name="Right Arrow 15">
            <a:hlinkClick r:id="rId7" action="ppaction://hlinksldjump"/>
          </p:cNvPr>
          <p:cNvSpPr/>
          <p:nvPr/>
        </p:nvSpPr>
        <p:spPr>
          <a:xfrm flipH="1">
            <a:off x="133350" y="5978525"/>
            <a:ext cx="1377950" cy="768350"/>
          </a:xfrm>
          <a:prstGeom prst="rightArrow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Go back</a:t>
            </a:r>
          </a:p>
        </p:txBody>
      </p:sp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0925" y="4270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Success Criteria</a:t>
            </a:r>
          </a:p>
        </p:txBody>
      </p:sp>
      <p:sp>
        <p:nvSpPr>
          <p:cNvPr id="7173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 rtlCol="0">
            <a:normAutofit/>
          </a:bodyPr>
          <a:lstStyle/>
          <a:p>
            <a:pPr marL="285750" indent="-28575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cs typeface="+mn-cs"/>
              </a:rPr>
              <a:t>I can answer a question about hobbies, orally and in writing.</a:t>
            </a:r>
            <a:endParaRPr lang="en-GB" sz="135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7175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I can answer the question ‘Tu aimes...?’ orally, using one of four sentence starters.</a:t>
            </a:r>
          </a:p>
          <a:p>
            <a:pPr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I can answer the question ‘Tu aimes...?’ in writing, using one of four sentence starters.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79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</a:p>
        </p:txBody>
      </p:sp>
      <p:pic>
        <p:nvPicPr>
          <p:cNvPr id="33797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2832100" y="5664200"/>
            <a:ext cx="347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  <a:latin typeface="Twinkl SemiBold" pitchFamily="2" charset="0"/>
              </a:rPr>
              <a:t>le football</a:t>
            </a:r>
          </a:p>
        </p:txBody>
      </p:sp>
      <p:pic>
        <p:nvPicPr>
          <p:cNvPr id="33799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5475" y="2076450"/>
            <a:ext cx="281305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football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350" y="57213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Whole Class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 footbal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213" y="1771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016375" y="5607050"/>
            <a:ext cx="1516063" cy="450850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15" name="Right Arrow 14">
            <a:hlinkClick r:id="rId9" action="ppaction://hlinksldjump"/>
          </p:cNvPr>
          <p:cNvSpPr/>
          <p:nvPr/>
        </p:nvSpPr>
        <p:spPr>
          <a:xfrm flipH="1">
            <a:off x="133350" y="5978525"/>
            <a:ext cx="1377950" cy="768350"/>
          </a:xfrm>
          <a:prstGeom prst="rightArrow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Go back</a:t>
            </a:r>
          </a:p>
        </p:txBody>
      </p:sp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25" y="4308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82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</a:p>
        </p:txBody>
      </p:sp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2894013" y="5664200"/>
            <a:ext cx="325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  <a:latin typeface="Twinkl SemiBold" pitchFamily="2" charset="0"/>
              </a:rPr>
              <a:t>le dessin</a:t>
            </a:r>
          </a:p>
        </p:txBody>
      </p:sp>
      <p:pic>
        <p:nvPicPr>
          <p:cNvPr id="34822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9788" y="2217738"/>
            <a:ext cx="238442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dessi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0788" y="571023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016375" y="5607050"/>
            <a:ext cx="1516063" cy="450850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 flipH="1">
            <a:off x="133350" y="5978525"/>
            <a:ext cx="1377950" cy="768350"/>
          </a:xfrm>
          <a:prstGeom prst="rightArrow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Go back</a:t>
            </a:r>
          </a:p>
        </p:txBody>
      </p:sp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6825" y="4232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9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84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</a:p>
        </p:txBody>
      </p:sp>
      <p:sp>
        <p:nvSpPr>
          <p:cNvPr id="35845" name="TextBox 1"/>
          <p:cNvSpPr txBox="1">
            <a:spLocks noChangeArrowheads="1"/>
          </p:cNvSpPr>
          <p:nvPr/>
        </p:nvSpPr>
        <p:spPr bwMode="auto">
          <a:xfrm>
            <a:off x="2825750" y="5664200"/>
            <a:ext cx="325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la danse</a:t>
            </a:r>
          </a:p>
        </p:txBody>
      </p:sp>
      <p:pic>
        <p:nvPicPr>
          <p:cNvPr id="35846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375" y="2081213"/>
            <a:ext cx="26352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dans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0" y="57213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016375" y="5607050"/>
            <a:ext cx="1516063" cy="450850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 flipH="1">
            <a:off x="133350" y="5978525"/>
            <a:ext cx="1377950" cy="768350"/>
          </a:xfrm>
          <a:prstGeom prst="rightArrow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Go back</a:t>
            </a:r>
          </a:p>
        </p:txBody>
      </p:sp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925" y="4460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86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</a:p>
        </p:txBody>
      </p:sp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2720975" y="5624513"/>
            <a:ext cx="325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la gymnastique</a:t>
            </a:r>
          </a:p>
        </p:txBody>
      </p:sp>
      <p:pic>
        <p:nvPicPr>
          <p:cNvPr id="36870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863" y="2036763"/>
            <a:ext cx="2454275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gymnastiqu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250" y="568007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478213" y="5611813"/>
            <a:ext cx="2187575" cy="450850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 flipH="1">
            <a:off x="133350" y="5978525"/>
            <a:ext cx="1377950" cy="768350"/>
          </a:xfrm>
          <a:prstGeom prst="rightArrow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Go back</a:t>
            </a:r>
          </a:p>
        </p:txBody>
      </p:sp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225" y="4676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89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</a:p>
        </p:txBody>
      </p:sp>
      <p:sp>
        <p:nvSpPr>
          <p:cNvPr id="37893" name="TextBox 1"/>
          <p:cNvSpPr txBox="1">
            <a:spLocks noChangeArrowheads="1"/>
          </p:cNvSpPr>
          <p:nvPr/>
        </p:nvSpPr>
        <p:spPr bwMode="auto">
          <a:xfrm>
            <a:off x="2832100" y="5664200"/>
            <a:ext cx="347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l’équitation</a:t>
            </a:r>
          </a:p>
        </p:txBody>
      </p:sp>
      <p:pic>
        <p:nvPicPr>
          <p:cNvPr id="3789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475" y="2081213"/>
            <a:ext cx="3819525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lequitatio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713" y="571023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700" y="7651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478213" y="5611813"/>
            <a:ext cx="2187575" cy="450850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16" name="Right Arrow 15">
            <a:hlinkClick r:id="rId7" action="ppaction://hlinksldjump"/>
          </p:cNvPr>
          <p:cNvSpPr/>
          <p:nvPr/>
        </p:nvSpPr>
        <p:spPr>
          <a:xfrm flipH="1">
            <a:off x="133350" y="5978525"/>
            <a:ext cx="1377950" cy="768350"/>
          </a:xfrm>
          <a:prstGeom prst="rightArrow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Go back</a:t>
            </a:r>
          </a:p>
        </p:txBody>
      </p:sp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5" y="4384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1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91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2894013" y="5664200"/>
            <a:ext cx="325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la lecture</a:t>
            </a:r>
          </a:p>
        </p:txBody>
      </p:sp>
      <p:pic>
        <p:nvPicPr>
          <p:cNvPr id="38918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063" y="2279650"/>
            <a:ext cx="3306762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lectur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250" y="5710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478213" y="5611813"/>
            <a:ext cx="2187575" cy="450850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 flipH="1">
            <a:off x="133350" y="5978525"/>
            <a:ext cx="1377950" cy="768350"/>
          </a:xfrm>
          <a:prstGeom prst="rightArrow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Go back</a:t>
            </a:r>
          </a:p>
        </p:txBody>
      </p:sp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025" y="4397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94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</a:p>
        </p:txBody>
      </p:sp>
      <p:sp>
        <p:nvSpPr>
          <p:cNvPr id="39941" name="TextBox 1"/>
          <p:cNvSpPr txBox="1">
            <a:spLocks noChangeArrowheads="1"/>
          </p:cNvSpPr>
          <p:nvPr/>
        </p:nvSpPr>
        <p:spPr bwMode="auto">
          <a:xfrm>
            <a:off x="2627313" y="5664200"/>
            <a:ext cx="325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l’informatique</a:t>
            </a:r>
          </a:p>
        </p:txBody>
      </p:sp>
      <p:pic>
        <p:nvPicPr>
          <p:cNvPr id="39942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076450"/>
            <a:ext cx="2886075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linformatio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5710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478213" y="5611813"/>
            <a:ext cx="2187575" cy="450850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 flipH="1">
            <a:off x="133350" y="5978525"/>
            <a:ext cx="1377950" cy="768350"/>
          </a:xfrm>
          <a:prstGeom prst="rightArrow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Go back</a:t>
            </a:r>
          </a:p>
        </p:txBody>
      </p:sp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25" y="4778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9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096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</a:p>
        </p:txBody>
      </p:sp>
      <p:sp>
        <p:nvSpPr>
          <p:cNvPr id="40965" name="TextBox 1"/>
          <p:cNvSpPr txBox="1">
            <a:spLocks noChangeArrowheads="1"/>
          </p:cNvSpPr>
          <p:nvPr/>
        </p:nvSpPr>
        <p:spPr bwMode="auto">
          <a:xfrm>
            <a:off x="2676525" y="5664200"/>
            <a:ext cx="346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  <a:latin typeface="Twinkl SemiBold" pitchFamily="2" charset="0"/>
              </a:rPr>
              <a:t>le skateboard</a:t>
            </a:r>
          </a:p>
        </p:txBody>
      </p:sp>
      <p:pic>
        <p:nvPicPr>
          <p:cNvPr id="40966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25" y="1979613"/>
            <a:ext cx="24241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skateboar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3" y="57213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478213" y="5611813"/>
            <a:ext cx="2187575" cy="450850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 flipH="1">
            <a:off x="133350" y="5978525"/>
            <a:ext cx="1377950" cy="768350"/>
          </a:xfrm>
          <a:prstGeom prst="rightArrow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Go back</a:t>
            </a:r>
          </a:p>
        </p:txBody>
      </p:sp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725" y="4625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9" name="Rectangle 8"/>
          <p:cNvSpPr/>
          <p:nvPr/>
        </p:nvSpPr>
        <p:spPr>
          <a:xfrm>
            <a:off x="1157288" y="728663"/>
            <a:ext cx="1519237" cy="654050"/>
          </a:xfrm>
          <a:prstGeom prst="rect">
            <a:avLst/>
          </a:prstGeom>
          <a:solidFill>
            <a:srgbClr val="FF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1390650" y="779463"/>
            <a:ext cx="1285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Click play buttons throughout to hear phrases and words.</a:t>
            </a:r>
          </a:p>
        </p:txBody>
      </p:sp>
      <p:pic>
        <p:nvPicPr>
          <p:cNvPr id="8199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2832100" y="5664200"/>
            <a:ext cx="347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  <a:latin typeface="Twinkl SemiBold" pitchFamily="2" charset="0"/>
              </a:rPr>
              <a:t>le football</a:t>
            </a:r>
          </a:p>
        </p:txBody>
      </p:sp>
      <p:pic>
        <p:nvPicPr>
          <p:cNvPr id="14345" name="football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525" y="57213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5475" y="2076450"/>
            <a:ext cx="281305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25" y="3762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2832100" y="5664200"/>
            <a:ext cx="347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l’équitation</a:t>
            </a:r>
          </a:p>
        </p:txBody>
      </p:sp>
      <p:pic>
        <p:nvPicPr>
          <p:cNvPr id="15366" name="lequitatio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525" y="57213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475" y="2081213"/>
            <a:ext cx="3819525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225" y="4194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832100" y="5664200"/>
            <a:ext cx="347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la natation</a:t>
            </a:r>
          </a:p>
        </p:txBody>
      </p:sp>
      <p:pic>
        <p:nvPicPr>
          <p:cNvPr id="16390" name="natatio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525" y="57213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4188" y="2324100"/>
            <a:ext cx="56356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1425" y="4219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26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2676525" y="5664200"/>
            <a:ext cx="346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  <a:latin typeface="Twinkl SemiBold" pitchFamily="2" charset="0"/>
              </a:rPr>
              <a:t>le skateboard</a:t>
            </a:r>
          </a:p>
        </p:txBody>
      </p:sp>
      <p:pic>
        <p:nvPicPr>
          <p:cNvPr id="17414" name="skateboar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525" y="57213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25" y="1979613"/>
            <a:ext cx="24241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525" y="3927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2894013" y="5664200"/>
            <a:ext cx="325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la lecture</a:t>
            </a:r>
          </a:p>
        </p:txBody>
      </p:sp>
      <p:pic>
        <p:nvPicPr>
          <p:cNvPr id="18438" name="lectur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710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063" y="2279650"/>
            <a:ext cx="3306762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325" y="4549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2894013" y="5664200"/>
            <a:ext cx="325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  <a:latin typeface="Twinkl SemiBold" pitchFamily="2" charset="0"/>
              </a:rPr>
              <a:t>le dessin</a:t>
            </a:r>
          </a:p>
        </p:txBody>
      </p:sp>
      <p:pic>
        <p:nvPicPr>
          <p:cNvPr id="19462" name="dessi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710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9788" y="2217738"/>
            <a:ext cx="238442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525" y="4803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</TotalTime>
  <Words>731</Words>
  <Application>Microsoft Office PowerPoint</Application>
  <PresentationFormat>On-screen Show (4:3)</PresentationFormat>
  <Paragraphs>144</Paragraphs>
  <Slides>37</Slides>
  <Notes>0</Notes>
  <HiddenSlides>0</HiddenSlides>
  <MMClips>50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Twinkl SemiBold</vt:lpstr>
      <vt:lpstr>Tuffy</vt:lpstr>
      <vt:lpstr>Twinkl</vt:lpstr>
      <vt:lpstr>Sassoon Infant Rg</vt:lpstr>
      <vt:lpstr>Arial</vt:lpstr>
      <vt:lpstr>Calibri</vt:lpstr>
      <vt:lpstr>Office Theme</vt:lpstr>
      <vt:lpstr>French</vt:lpstr>
      <vt:lpstr>PowerPoint Presentation</vt:lpstr>
      <vt:lpstr>PowerPoint Presentation</vt:lpstr>
      <vt:lpstr>Les passe-temps (Hobbies)</vt:lpstr>
      <vt:lpstr>Les passe-temps (Hobbies)</vt:lpstr>
      <vt:lpstr>Les passe-temps (Hobbies)</vt:lpstr>
      <vt:lpstr>Les passe-temps (Hobbies)</vt:lpstr>
      <vt:lpstr>Les passe-temps (Hobbies)</vt:lpstr>
      <vt:lpstr>Les passe-temps (Hobbies)</vt:lpstr>
      <vt:lpstr>Les passe-temps (Hobbies)</vt:lpstr>
      <vt:lpstr>Les passe-temps (Hobbies)</vt:lpstr>
      <vt:lpstr>Les passe-temps (Hobbies)</vt:lpstr>
      <vt:lpstr>Les passe-temps (Hobbies)</vt:lpstr>
      <vt:lpstr>Les passe-temps (Hobbies)</vt:lpstr>
      <vt:lpstr>Les passe-temps (Hobbies)</vt:lpstr>
      <vt:lpstr>Qu’est-ce que c’est ? (What Is It?)</vt:lpstr>
      <vt:lpstr>Tu aimes...? (Do You Like...?)</vt:lpstr>
      <vt:lpstr>Tu aimes...? (Do You Like...?)</vt:lpstr>
      <vt:lpstr>Tu aimes...? (Do You Like...?)</vt:lpstr>
      <vt:lpstr>Tu aimes...? (Do You Like...?)</vt:lpstr>
      <vt:lpstr>Tu aimes...? (Do You Like...?)</vt:lpstr>
      <vt:lpstr>Tu aimes...? (Do You Like...?)</vt:lpstr>
      <vt:lpstr>Tu aimes...? (Do You Like...?)</vt:lpstr>
      <vt:lpstr>Allez-y ! (Off You Go!)</vt:lpstr>
      <vt:lpstr>PowerPoint Presentation</vt:lpstr>
      <vt:lpstr>PowerPoint Presentation</vt:lpstr>
      <vt:lpstr>Slides for ‘What Is It’ Game (not part of main PowerPoint.)</vt:lpstr>
      <vt:lpstr>Qu’est-ce que c’est ? (What Is It?)</vt:lpstr>
      <vt:lpstr>Qu’est-ce que c’est ? (What Is It?)</vt:lpstr>
      <vt:lpstr>Qu’est-ce que c’est ? (What Is It?)</vt:lpstr>
      <vt:lpstr>Qu’est-ce que c’est ? (What Is It?)</vt:lpstr>
      <vt:lpstr>Qu’est-ce que c’est ? (What Is It?)</vt:lpstr>
      <vt:lpstr>Qu’est-ce que c’est ? (What Is It?)</vt:lpstr>
      <vt:lpstr>Qu’est-ce que c’est ? (What Is It?)</vt:lpstr>
      <vt:lpstr>Qu’est-ce que c’est ? (What Is It?)</vt:lpstr>
      <vt:lpstr>Qu’est-ce que c’est ? (What Is It?)</vt:lpstr>
      <vt:lpstr>Qu’est-ce que c’est ? (What Is It?)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Carla Fitzgerald</cp:lastModifiedBy>
  <cp:revision>117</cp:revision>
  <dcterms:created xsi:type="dcterms:W3CDTF">2014-10-01T16:09:27Z</dcterms:created>
  <dcterms:modified xsi:type="dcterms:W3CDTF">2021-02-17T10:42:19Z</dcterms:modified>
</cp:coreProperties>
</file>